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5"/>
  </p:notesMasterIdLst>
  <p:sldIdLst>
    <p:sldId id="256" r:id="rId2"/>
    <p:sldId id="257" r:id="rId3"/>
    <p:sldId id="258" r:id="rId4"/>
    <p:sldId id="260" r:id="rId5"/>
    <p:sldId id="267" r:id="rId6"/>
    <p:sldId id="141168340" r:id="rId7"/>
    <p:sldId id="141168341" r:id="rId8"/>
    <p:sldId id="141168342" r:id="rId9"/>
    <p:sldId id="141168343" r:id="rId10"/>
    <p:sldId id="263" r:id="rId11"/>
    <p:sldId id="262" r:id="rId12"/>
    <p:sldId id="261" r:id="rId13"/>
    <p:sldId id="264" r:id="rId14"/>
    <p:sldId id="265" r:id="rId15"/>
    <p:sldId id="266" r:id="rId16"/>
    <p:sldId id="141168339" r:id="rId17"/>
    <p:sldId id="270" r:id="rId18"/>
    <p:sldId id="141168336" r:id="rId19"/>
    <p:sldId id="141168337" r:id="rId20"/>
    <p:sldId id="503" r:id="rId21"/>
    <p:sldId id="141168338" r:id="rId22"/>
    <p:sldId id="269" r:id="rId23"/>
    <p:sldId id="259"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304604F-BA0D-0545-ABF7-DD6848337897}">
          <p14:sldIdLst>
            <p14:sldId id="256"/>
            <p14:sldId id="257"/>
            <p14:sldId id="258"/>
            <p14:sldId id="260"/>
            <p14:sldId id="267"/>
            <p14:sldId id="141168340"/>
            <p14:sldId id="141168341"/>
            <p14:sldId id="141168342"/>
            <p14:sldId id="141168343"/>
            <p14:sldId id="263"/>
            <p14:sldId id="262"/>
            <p14:sldId id="261"/>
            <p14:sldId id="264"/>
            <p14:sldId id="265"/>
            <p14:sldId id="266"/>
            <p14:sldId id="141168339"/>
            <p14:sldId id="270"/>
            <p14:sldId id="141168336"/>
            <p14:sldId id="141168337"/>
            <p14:sldId id="503"/>
            <p14:sldId id="141168338"/>
            <p14:sldId id="269"/>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78299"/>
  </p:normalViewPr>
  <p:slideViewPr>
    <p:cSldViewPr snapToGrid="0">
      <p:cViewPr varScale="1">
        <p:scale>
          <a:sx n="94" d="100"/>
          <a:sy n="94" d="100"/>
        </p:scale>
        <p:origin x="2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D5360-6D47-F74A-9318-3EA2CF9DB778}" type="datetimeFigureOut">
              <a:rPr lang="en-US" smtClean="0"/>
              <a:t>8/7/19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21F229-8D46-6B47-9104-D9DB9A33158B}" type="slidenum">
              <a:rPr lang="en-US" smtClean="0"/>
              <a:t>‹#›</a:t>
            </a:fld>
            <a:endParaRPr lang="en-US"/>
          </a:p>
        </p:txBody>
      </p:sp>
    </p:spTree>
    <p:extLst>
      <p:ext uri="{BB962C8B-B14F-4D97-AF65-F5344CB8AC3E}">
        <p14:creationId xmlns:p14="http://schemas.microsoft.com/office/powerpoint/2010/main" val="808899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facts.pt/docm5vh"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latin typeface="Meiryo" panose="020B0604030504040204" pitchFamily="34" charset="-128"/>
                <a:ea typeface="Meiryo" panose="020B0604030504040204" pitchFamily="34" charset="-128"/>
              </a:rPr>
              <a:t>IBM Cloud </a:t>
            </a:r>
            <a:r>
              <a:rPr lang="zh-CN" altLang="en-US" sz="1200" dirty="0">
                <a:latin typeface="Meiryo" panose="020B0604030504040204" pitchFamily="34" charset="-128"/>
                <a:ea typeface="Meiryo" panose="020B0604030504040204" pitchFamily="34" charset="-128"/>
              </a:rPr>
              <a:t>平台由多個元件共同運作而組成，能提供一致且可靠的雲端體驗。</a:t>
            </a:r>
          </a:p>
          <a:p>
            <a:pPr fontAlgn="base"/>
            <a:r>
              <a:rPr lang="zh-CN" altLang="en-US" sz="1200" dirty="0">
                <a:latin typeface="Meiryo" panose="020B0604030504040204" pitchFamily="34" charset="-128"/>
                <a:ea typeface="Meiryo" panose="020B0604030504040204" pitchFamily="34" charset="-128"/>
              </a:rPr>
              <a:t>健全的主控台，作為建立、檢視、管理雲端資源的前端系統</a:t>
            </a:r>
          </a:p>
          <a:p>
            <a:pPr fontAlgn="base"/>
            <a:r>
              <a:rPr lang="en-US" sz="1200" dirty="0">
                <a:latin typeface="Meiryo" panose="020B0604030504040204" pitchFamily="34" charset="-128"/>
                <a:ea typeface="Meiryo" panose="020B0604030504040204" pitchFamily="34" charset="-128"/>
              </a:rPr>
              <a:t>Identity and Access Management </a:t>
            </a:r>
            <a:r>
              <a:rPr lang="zh-CN" altLang="en-US" sz="1200" dirty="0">
                <a:latin typeface="Meiryo" panose="020B0604030504040204" pitchFamily="34" charset="-128"/>
                <a:ea typeface="Meiryo" panose="020B0604030504040204" pitchFamily="34" charset="-128"/>
              </a:rPr>
              <a:t>元件，可安全地鑑別兩個平台服務的使用者，並在 </a:t>
            </a:r>
            <a:r>
              <a:rPr lang="en-US" sz="1200" dirty="0">
                <a:latin typeface="Meiryo" panose="020B0604030504040204" pitchFamily="34" charset="-128"/>
                <a:ea typeface="Meiryo" panose="020B0604030504040204" pitchFamily="34" charset="-128"/>
              </a:rPr>
              <a:t>IBM Cloud </a:t>
            </a:r>
            <a:r>
              <a:rPr lang="zh-CN" altLang="en-US" sz="1200" dirty="0">
                <a:latin typeface="Meiryo" panose="020B0604030504040204" pitchFamily="34" charset="-128"/>
                <a:ea typeface="Meiryo" panose="020B0604030504040204" pitchFamily="34" charset="-128"/>
              </a:rPr>
              <a:t>之間一致地控制資源的存取</a:t>
            </a:r>
          </a:p>
          <a:p>
            <a:pPr fontAlgn="base"/>
            <a:r>
              <a:rPr lang="zh-CN" altLang="en-US" sz="1200" dirty="0">
                <a:latin typeface="Meiryo" panose="020B0604030504040204" pitchFamily="34" charset="-128"/>
                <a:ea typeface="Meiryo" panose="020B0604030504040204" pitchFamily="34" charset="-128"/>
              </a:rPr>
              <a:t>由數百個 </a:t>
            </a:r>
            <a:r>
              <a:rPr lang="en-US" sz="1200" dirty="0">
                <a:latin typeface="Meiryo" panose="020B0604030504040204" pitchFamily="34" charset="-128"/>
                <a:ea typeface="Meiryo" panose="020B0604030504040204" pitchFamily="34" charset="-128"/>
              </a:rPr>
              <a:t>IBM Cloud </a:t>
            </a:r>
            <a:r>
              <a:rPr lang="zh-CN" altLang="en-US" sz="1200" dirty="0">
                <a:latin typeface="Meiryo" panose="020B0604030504040204" pitchFamily="34" charset="-128"/>
                <a:ea typeface="Meiryo" panose="020B0604030504040204" pitchFamily="34" charset="-128"/>
              </a:rPr>
              <a:t>供應項目組成的型錄</a:t>
            </a:r>
          </a:p>
          <a:p>
            <a:pPr fontAlgn="base"/>
            <a:r>
              <a:rPr lang="zh-CN" altLang="en-US" sz="1200" dirty="0">
                <a:latin typeface="Meiryo" panose="020B0604030504040204" pitchFamily="34" charset="-128"/>
                <a:ea typeface="Meiryo" panose="020B0604030504040204" pitchFamily="34" charset="-128"/>
              </a:rPr>
              <a:t>用來過濾及識別資源的搜尋和標記機制</a:t>
            </a:r>
          </a:p>
          <a:p>
            <a:pPr fontAlgn="base"/>
            <a:r>
              <a:rPr lang="zh-CN" altLang="en-US" sz="1200" dirty="0">
                <a:latin typeface="Meiryo" panose="020B0604030504040204" pitchFamily="34" charset="-128"/>
                <a:ea typeface="Meiryo" panose="020B0604030504040204" pitchFamily="34" charset="-128"/>
              </a:rPr>
              <a:t>帳戶和計費管理系統，其提供定價方案的確切用量，以及安全的信用卡詐騙防護</a:t>
            </a:r>
          </a:p>
          <a:p>
            <a:endParaRPr lang="zh-TW" altLang="en-US" sz="1200" dirty="0">
              <a:latin typeface="Meiryo" panose="020B0604030504040204" pitchFamily="34" charset="-128"/>
              <a:ea typeface="Meiryo" panose="020B0604030504040204" pitchFamily="34" charset="-128"/>
            </a:endParaRPr>
          </a:p>
          <a:p>
            <a:endParaRPr lang="en-US" dirty="0"/>
          </a:p>
        </p:txBody>
      </p:sp>
      <p:sp>
        <p:nvSpPr>
          <p:cNvPr id="4" name="Slide Number Placeholder 3"/>
          <p:cNvSpPr>
            <a:spLocks noGrp="1"/>
          </p:cNvSpPr>
          <p:nvPr>
            <p:ph type="sldNum" sz="quarter" idx="5"/>
          </p:nvPr>
        </p:nvSpPr>
        <p:spPr/>
        <p:txBody>
          <a:bodyPr/>
          <a:lstStyle/>
          <a:p>
            <a:fld id="{2A21F229-8D46-6B47-9104-D9DB9A33158B}" type="slidenum">
              <a:rPr lang="en-US" smtClean="0"/>
              <a:t>3</a:t>
            </a:fld>
            <a:endParaRPr lang="en-US"/>
          </a:p>
        </p:txBody>
      </p:sp>
    </p:spTree>
    <p:extLst>
      <p:ext uri="{BB962C8B-B14F-4D97-AF65-F5344CB8AC3E}">
        <p14:creationId xmlns:p14="http://schemas.microsoft.com/office/powerpoint/2010/main" val="246427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21F229-8D46-6B47-9104-D9DB9A33158B}" type="slidenum">
              <a:rPr lang="en-US" smtClean="0"/>
              <a:t>16</a:t>
            </a:fld>
            <a:endParaRPr lang="en-US"/>
          </a:p>
        </p:txBody>
      </p:sp>
    </p:spTree>
    <p:extLst>
      <p:ext uri="{BB962C8B-B14F-4D97-AF65-F5344CB8AC3E}">
        <p14:creationId xmlns:p14="http://schemas.microsoft.com/office/powerpoint/2010/main" val="539326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866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402074"/>
          </a:xfrm>
        </p:spPr>
        <p:txBody>
          <a:bodyPr/>
          <a:lstStyle/>
          <a:p>
            <a:pPr lvl="0" fontAlgn="ctr"/>
            <a:r>
              <a:rPr lang="en-US" sz="1200" dirty="0"/>
              <a:t>-Takeaway-this is a market leading high speed data transfer built into the storage UI to make it very fast and simple and fast to upload/download data. </a:t>
            </a:r>
          </a:p>
          <a:p>
            <a:pPr lvl="0" fontAlgn="ctr"/>
            <a:endParaRPr lang="en-US" sz="1200" dirty="0"/>
          </a:p>
          <a:p>
            <a:pPr lvl="0" fontAlgn="ctr"/>
            <a:r>
              <a:rPr lang="en-US" sz="1200" dirty="0"/>
              <a:t>-Thie20GB file is similar to 30 minutes of full motion picture –uploaded in 30 seconds!!</a:t>
            </a:r>
          </a:p>
          <a:p>
            <a:pPr lvl="0" fontAlgn="ctr"/>
            <a:endParaRPr lang="en-US" sz="1200" dirty="0"/>
          </a:p>
          <a:p>
            <a:pPr lvl="0" fontAlgn="ctr"/>
            <a:r>
              <a:rPr lang="en-US" sz="1200" dirty="0"/>
              <a:t>-Focus on the AWS comparison and 12X faster, which is significant, especially with bigger data sets. </a:t>
            </a:r>
          </a:p>
          <a:p>
            <a:pPr lvl="0" fontAlgn="ctr"/>
            <a:endParaRPr lang="en-US" sz="1200" dirty="0"/>
          </a:p>
          <a:p>
            <a:pPr lvl="0" fontAlgn="ctr"/>
            <a:r>
              <a:rPr lang="en-US" sz="1200" dirty="0"/>
              <a:t>Third Part Process</a:t>
            </a:r>
          </a:p>
          <a:p>
            <a:pPr lvl="0" fontAlgn="ctr"/>
            <a:r>
              <a:rPr lang="en-US" sz="1200" dirty="0"/>
              <a:t>-Principled Technologies (PT) tested an upload file transfer among the following services:</a:t>
            </a:r>
          </a:p>
          <a:p>
            <a:pPr lvl="1" fontAlgn="ctr"/>
            <a:r>
              <a:rPr lang="en-US" sz="1200" dirty="0"/>
              <a:t>IBM Cloud Object Storage with Aspera high-speed data transfer</a:t>
            </a:r>
          </a:p>
          <a:p>
            <a:pPr lvl="1" fontAlgn="ctr"/>
            <a:r>
              <a:rPr lang="en-US" sz="1200" dirty="0"/>
              <a:t>Amazon S3 with Transfer Acceleration</a:t>
            </a:r>
          </a:p>
          <a:p>
            <a:pPr lvl="1" fontAlgn="ctr"/>
            <a:r>
              <a:rPr lang="en-US" sz="1200" dirty="0"/>
              <a:t>Microsoft Azure BLOB storage with AzCopy</a:t>
            </a:r>
          </a:p>
          <a:p>
            <a:pPr lvl="0" fontAlgn="ctr"/>
            <a:r>
              <a:rPr lang="en-US" sz="1200" dirty="0"/>
              <a:t>-PT sent a 20GB file from a California-based lab equipped with a 10Gb network and Netropy 10G2 appliance to emulate long-distance network conditions.  This data represents 2% packet launch, and distance similar to US to India.</a:t>
            </a:r>
          </a:p>
          <a:p>
            <a:pPr lvl="0" fontAlgn="ctr"/>
            <a:endParaRPr lang="en-US" sz="1200" dirty="0"/>
          </a:p>
          <a:p>
            <a:pPr lvl="0" fontAlgn="ctr"/>
            <a:r>
              <a:rPr lang="en-US" sz="1200" dirty="0"/>
              <a:t>PT took steps to ensure a level playing field among the cloud services:</a:t>
            </a:r>
          </a:p>
          <a:p>
            <a:pPr lvl="1" fontAlgn="ctr"/>
            <a:r>
              <a:rPr lang="en-US" sz="1200" dirty="0"/>
              <a:t>Used ping and similar tools to establish base latency </a:t>
            </a:r>
          </a:p>
          <a:p>
            <a:pPr lvl="1" fontAlgn="ctr"/>
            <a:r>
              <a:rPr lang="en-US" sz="1200" dirty="0"/>
              <a:t>Used the Netropy 10G2 appliance to emulate latency and packet loss</a:t>
            </a:r>
          </a:p>
          <a:p>
            <a:pPr lvl="1" fontAlgn="ctr"/>
            <a:r>
              <a:rPr lang="en-US" sz="1200" dirty="0"/>
              <a:t>200ms latency and 2% packet lossFor detailed testing information, see the full PT report at </a:t>
            </a:r>
            <a:r>
              <a:rPr lang="en-US" sz="1200" dirty="0">
                <a:hlinkClick r:id="rId3"/>
              </a:rPr>
              <a:t>http://facts.pt/docm5vh</a:t>
            </a:r>
            <a:r>
              <a:rPr lang="en-US" sz="1200"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AED143-1506-434C-B47D-CBF33F177BE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783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548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版面配置區 1">
            <a:extLst>
              <a:ext uri="{FF2B5EF4-FFF2-40B4-BE49-F238E27FC236}">
                <a16:creationId xmlns:a16="http://schemas.microsoft.com/office/drawing/2014/main" id="{3DC21588-1A39-4759-82F6-12D59AACEA99}"/>
              </a:ext>
            </a:extLst>
          </p:cNvPr>
          <p:cNvSpPr>
            <a:spLocks noGrp="1"/>
          </p:cNvSpPr>
          <p:nvPr>
            <p:ph type="body" sz="quarter" idx="13" hasCustomPrompt="1"/>
          </p:nvPr>
        </p:nvSpPr>
        <p:spPr>
          <a:xfrm>
            <a:off x="1934720" y="3653324"/>
            <a:ext cx="5276003" cy="575815"/>
          </a:xfrm>
        </p:spPr>
        <p:txBody>
          <a:bodyPr/>
          <a:lstStyle>
            <a:lvl1pPr marL="0" indent="0" algn="ctr">
              <a:buNone/>
              <a:defRPr>
                <a:solidFill>
                  <a:srgbClr val="FFFF00"/>
                </a:solidFill>
                <a:latin typeface="Meiryo" panose="020B0604030504040204" pitchFamily="34" charset="-128"/>
                <a:ea typeface="Meiryo" panose="020B0604030504040204" pitchFamily="34" charset="-128"/>
              </a:defRPr>
            </a:lvl1pPr>
          </a:lstStyle>
          <a:p>
            <a:r>
              <a:rPr lang="zh-TW" altLang="en-US" dirty="0"/>
              <a:t>編輯母片標題樣式</a:t>
            </a:r>
          </a:p>
        </p:txBody>
      </p:sp>
      <p:sp>
        <p:nvSpPr>
          <p:cNvPr id="8" name="標題 2">
            <a:extLst>
              <a:ext uri="{FF2B5EF4-FFF2-40B4-BE49-F238E27FC236}">
                <a16:creationId xmlns:a16="http://schemas.microsoft.com/office/drawing/2014/main" id="{7267C86D-3843-4F98-9F80-E9239523AC98}"/>
              </a:ext>
            </a:extLst>
          </p:cNvPr>
          <p:cNvSpPr>
            <a:spLocks noGrp="1"/>
          </p:cNvSpPr>
          <p:nvPr>
            <p:ph type="ctrTitle" hasCustomPrompt="1"/>
          </p:nvPr>
        </p:nvSpPr>
        <p:spPr>
          <a:xfrm>
            <a:off x="472440" y="2590879"/>
            <a:ext cx="8199119" cy="838121"/>
          </a:xfrm>
        </p:spPr>
        <p:txBody>
          <a:bodyPr>
            <a:normAutofit/>
          </a:bodyPr>
          <a:lstStyle>
            <a:lvl1pPr algn="ctr">
              <a:defRPr sz="4000" b="1">
                <a:solidFill>
                  <a:schemeClr val="bg1"/>
                </a:solidFill>
                <a:latin typeface="Meiryo" panose="020B0604030504040204" pitchFamily="34" charset="-128"/>
                <a:ea typeface="Meiryo" panose="020B0604030504040204" pitchFamily="34" charset="-128"/>
              </a:defRPr>
            </a:lvl1pPr>
          </a:lstStyle>
          <a:p>
            <a:r>
              <a:rPr lang="zh-TW" altLang="en-US" dirty="0"/>
              <a:t>編輯母片標題樣式</a:t>
            </a:r>
          </a:p>
        </p:txBody>
      </p:sp>
    </p:spTree>
    <p:extLst>
      <p:ext uri="{BB962C8B-B14F-4D97-AF65-F5344CB8AC3E}">
        <p14:creationId xmlns:p14="http://schemas.microsoft.com/office/powerpoint/2010/main" val="1789824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830C22-69BD-4110-8C98-064E1C804F58}"/>
              </a:ext>
            </a:extLst>
          </p:cNvPr>
          <p:cNvSpPr>
            <a:spLocks noGrp="1"/>
          </p:cNvSpPr>
          <p:nvPr>
            <p:ph type="title"/>
          </p:nvPr>
        </p:nvSpPr>
        <p:spPr>
          <a:xfrm>
            <a:off x="667839" y="273687"/>
            <a:ext cx="7886700" cy="1325563"/>
          </a:xfrm>
        </p:spPr>
        <p:txBody>
          <a:bodyPr>
            <a:normAutofit/>
          </a:bodyPr>
          <a:lstStyle>
            <a:lvl1pPr>
              <a:defRPr sz="4000">
                <a:latin typeface="Meiryo" panose="020B0604030504040204" pitchFamily="34" charset="-128"/>
                <a:ea typeface="Meiryo" panose="020B0604030504040204" pitchFamily="34" charset="-128"/>
              </a:defRPr>
            </a:lvl1pPr>
          </a:lstStyle>
          <a:p>
            <a:r>
              <a:rPr lang="zh-TW" altLang="en-US" dirty="0"/>
              <a:t>按一下以編輯母片標題樣式</a:t>
            </a:r>
            <a:endParaRPr lang="en-US" dirty="0"/>
          </a:p>
        </p:txBody>
      </p:sp>
      <p:sp>
        <p:nvSpPr>
          <p:cNvPr id="7" name="Content Placeholder 2">
            <a:extLst>
              <a:ext uri="{FF2B5EF4-FFF2-40B4-BE49-F238E27FC236}">
                <a16:creationId xmlns:a16="http://schemas.microsoft.com/office/drawing/2014/main" id="{44ABEF82-1266-446B-936C-695D6D30DB8E}"/>
              </a:ext>
            </a:extLst>
          </p:cNvPr>
          <p:cNvSpPr>
            <a:spLocks noGrp="1"/>
          </p:cNvSpPr>
          <p:nvPr>
            <p:ph idx="1"/>
          </p:nvPr>
        </p:nvSpPr>
        <p:spPr>
          <a:xfrm>
            <a:off x="667839" y="1734186"/>
            <a:ext cx="7886700" cy="4351338"/>
          </a:xfr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a:latin typeface="Meiryo" panose="020B0604030504040204" pitchFamily="34" charset="-128"/>
                <a:ea typeface="Meiryo" panose="020B0604030504040204" pitchFamily="34" charset="-128"/>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Tree>
    <p:extLst>
      <p:ext uri="{BB962C8B-B14F-4D97-AF65-F5344CB8AC3E}">
        <p14:creationId xmlns:p14="http://schemas.microsoft.com/office/powerpoint/2010/main" val="235495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eiryo" panose="020B0604030504040204" pitchFamily="34" charset="-128"/>
                <a:ea typeface="Meiryo" panose="020B0604030504040204" pitchFamily="34" charset="-128"/>
              </a:defRPr>
            </a:lvl1pPr>
          </a:lstStyle>
          <a:p>
            <a:fld id="{1D8C747D-650A-4F6A-ACFA-5217A0509DF3}" type="datetimeFigureOut">
              <a:rPr lang="zh-TW" altLang="en-US" smtClean="0"/>
              <a:pPr/>
              <a:t>2019/8/7</a:t>
            </a:fld>
            <a:endParaRPr lang="zh-TW" altLang="en-US"/>
          </a:p>
        </p:txBody>
      </p:sp>
      <p:sp>
        <p:nvSpPr>
          <p:cNvPr id="3" name="Footer Placeholder 2"/>
          <p:cNvSpPr>
            <a:spLocks noGrp="1"/>
          </p:cNvSpPr>
          <p:nvPr>
            <p:ph type="ftr" sz="quarter" idx="11"/>
          </p:nvPr>
        </p:nvSpPr>
        <p:spPr/>
        <p:txBody>
          <a:bodyPr/>
          <a:lstStyle>
            <a:lvl1pPr>
              <a:defRPr>
                <a:latin typeface="Meiryo" panose="020B0604030504040204" pitchFamily="34" charset="-128"/>
                <a:ea typeface="Meiryo" panose="020B0604030504040204" pitchFamily="34" charset="-128"/>
              </a:defRPr>
            </a:lvl1pPr>
          </a:lstStyle>
          <a:p>
            <a:endParaRPr lang="zh-TW" altLang="en-US"/>
          </a:p>
        </p:txBody>
      </p:sp>
      <p:sp>
        <p:nvSpPr>
          <p:cNvPr id="4" name="Slide Number Placeholder 3"/>
          <p:cNvSpPr>
            <a:spLocks noGrp="1"/>
          </p:cNvSpPr>
          <p:nvPr>
            <p:ph type="sldNum" sz="quarter" idx="12"/>
          </p:nvPr>
        </p:nvSpPr>
        <p:spPr/>
        <p:txBody>
          <a:bodyPr/>
          <a:lstStyle>
            <a:lvl1pPr>
              <a:defRPr>
                <a:latin typeface="Meiryo" panose="020B0604030504040204" pitchFamily="34" charset="-128"/>
                <a:ea typeface="Meiryo" panose="020B0604030504040204" pitchFamily="34" charset="-128"/>
              </a:defRPr>
            </a:lvl1pPr>
          </a:lstStyle>
          <a:p>
            <a:fld id="{89981983-82A4-40D9-8D56-9620FC4A6C06}" type="slidenum">
              <a:rPr lang="zh-TW" altLang="en-US" smtClean="0"/>
              <a:pPr/>
              <a:t>‹#›</a:t>
            </a:fld>
            <a:endParaRPr lang="zh-TW" altLang="en-US"/>
          </a:p>
        </p:txBody>
      </p:sp>
      <p:sp>
        <p:nvSpPr>
          <p:cNvPr id="5" name="文字方塊 4">
            <a:extLst>
              <a:ext uri="{FF2B5EF4-FFF2-40B4-BE49-F238E27FC236}">
                <a16:creationId xmlns:a16="http://schemas.microsoft.com/office/drawing/2014/main" id="{F0F49245-2F74-4D96-87AB-8F0B6B19F46A}"/>
              </a:ext>
            </a:extLst>
          </p:cNvPr>
          <p:cNvSpPr txBox="1"/>
          <p:nvPr userDrawn="1"/>
        </p:nvSpPr>
        <p:spPr>
          <a:xfrm>
            <a:off x="1299754" y="2921168"/>
            <a:ext cx="6544491" cy="1015663"/>
          </a:xfrm>
          <a:prstGeom prst="rect">
            <a:avLst/>
          </a:prstGeom>
          <a:noFill/>
        </p:spPr>
        <p:txBody>
          <a:bodyPr wrap="square" rtlCol="0">
            <a:spAutoFit/>
          </a:bodyPr>
          <a:lstStyle/>
          <a:p>
            <a:pPr algn="ctr"/>
            <a:r>
              <a:rPr lang="en-US" altLang="zh-TW" sz="6000" dirty="0">
                <a:latin typeface="Meiryo" panose="020B0604030504040204" pitchFamily="34" charset="-128"/>
                <a:ea typeface="Meiryo" panose="020B0604030504040204" pitchFamily="34" charset="-128"/>
              </a:rPr>
              <a:t>THANK</a:t>
            </a:r>
            <a:r>
              <a:rPr lang="zh-TW" altLang="en-US" sz="6000" dirty="0">
                <a:latin typeface="Meiryo" panose="020B0604030504040204" pitchFamily="34" charset="-128"/>
                <a:ea typeface="Meiryo" panose="020B0604030504040204" pitchFamily="34" charset="-128"/>
              </a:rPr>
              <a:t> </a:t>
            </a:r>
            <a:r>
              <a:rPr lang="en-US" altLang="zh-TW" sz="6000" dirty="0">
                <a:latin typeface="Meiryo" panose="020B0604030504040204" pitchFamily="34" charset="-128"/>
                <a:ea typeface="Meiryo" panose="020B0604030504040204" pitchFamily="34" charset="-128"/>
              </a:rPr>
              <a:t>YOU</a:t>
            </a:r>
            <a:endParaRPr lang="zh-TW" altLang="en-US" sz="6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75432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DOC ID / Month XX, 2019 / © 2019 IBM Corporation</a:t>
            </a:r>
            <a:endParaRPr lang="en-US" dirty="0"/>
          </a:p>
        </p:txBody>
      </p:sp>
    </p:spTree>
    <p:extLst>
      <p:ext uri="{BB962C8B-B14F-4D97-AF65-F5344CB8AC3E}">
        <p14:creationId xmlns:p14="http://schemas.microsoft.com/office/powerpoint/2010/main" val="4073953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DOC ID / Month XX, 2019 / © 2019 IBM Corporation</a:t>
            </a:r>
          </a:p>
        </p:txBody>
      </p:sp>
      <p:sp>
        <p:nvSpPr>
          <p:cNvPr id="6" name="Content Placeholder 5"/>
          <p:cNvSpPr>
            <a:spLocks noGrp="1"/>
          </p:cNvSpPr>
          <p:nvPr>
            <p:ph sz="quarter" idx="12"/>
          </p:nvPr>
        </p:nvSpPr>
        <p:spPr>
          <a:xfrm>
            <a:off x="228600" y="1327358"/>
            <a:ext cx="4114800" cy="4916810"/>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958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35"/>
            <a:ext cx="4114800" cy="1338410"/>
          </a:xfrm>
        </p:spPr>
        <p:txBody>
          <a:bodyPr/>
          <a:lstStyle>
            <a:lvl1pPr>
              <a:defRPr sz="161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August, 2017 / © 2017 IBM Corporation</a:t>
            </a:r>
            <a:endParaRPr lang="en-US" dirty="0">
              <a:solidFill>
                <a:srgbClr val="FFFFFF"/>
              </a:solidFill>
            </a:endParaRPr>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066523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C747D-650A-4F6A-ACFA-5217A0509DF3}" type="datetimeFigureOut">
              <a:rPr lang="zh-TW" altLang="en-US" smtClean="0"/>
              <a:t>2019/8/7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81983-82A4-40D9-8D56-9620FC4A6C06}" type="slidenum">
              <a:rPr lang="zh-TW" altLang="en-US" smtClean="0"/>
              <a:t>‹#›</a:t>
            </a:fld>
            <a:endParaRPr lang="zh-TW" altLang="en-US"/>
          </a:p>
        </p:txBody>
      </p:sp>
    </p:spTree>
    <p:extLst>
      <p:ext uri="{BB962C8B-B14F-4D97-AF65-F5344CB8AC3E}">
        <p14:creationId xmlns:p14="http://schemas.microsoft.com/office/powerpoint/2010/main" val="9738610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63" r:id="rId4"/>
    <p:sldLayoutId id="2147483664" r:id="rId5"/>
    <p:sldLayoutId id="2147483665" r:id="rId6"/>
    <p:sldLayoutId id="214748366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ibm.com/owenchen/ibmcloud-gcg-workshop/blob/master/taiwan/handson/AUG2019/IaasPaas%20Workshop%20-%20Portal%20-%20VPN%20Virtual%20Server-rev1.pdf"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ibm.com/cloud/blog/how-to-schedule-a-vsi-power-on-and-off-using-ibm-cloud-functio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png"/><Relationship Id="rId7" Type="http://schemas.openxmlformats.org/officeDocument/2006/relationships/image" Target="../media/image21.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ibm.com/owenchen/ibmcloud-gcg-workshop/blob/master/taiwan/handson/AUG2019/IaasPaas%20Workshop%20-%20COS%20-%20Cloud%20Function-rev1.pdf" TargetMode="External"/><Relationship Id="rId2" Type="http://schemas.openxmlformats.org/officeDocument/2006/relationships/hyperlink" Target="https://github.ibm.com/owenchen/ibmcloud-gcg-workshop/blob/master/taiwan/handson/AUG2019/IaasPaas%20Workshop%20-%20COS%20-%20s3fs-rev1.pdf"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playlist?list=PLmesOgYt3nKCfsXqx-A5k1bP7t146U4rz" TargetMode="External"/><Relationship Id="rId2" Type="http://schemas.openxmlformats.org/officeDocument/2006/relationships/hyperlink" Target="https://register.gotowebinar.com/rt/5902701065204820738" TargetMode="External"/><Relationship Id="rId1" Type="http://schemas.openxmlformats.org/officeDocument/2006/relationships/slideLayout" Target="../slideLayouts/slideLayout3.xml"/><Relationship Id="rId4" Type="http://schemas.openxmlformats.org/officeDocument/2006/relationships/hyperlink" Target="https://www.ibm.com/cloud/blo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cloud.ibm.com/docs/apps/tutorials?topic=creating-apps-tutorial-starterkit&amp;locale=zh-tw" TargetMode="External"/><Relationship Id="rId4" Type="http://schemas.openxmlformats.org/officeDocument/2006/relationships/hyperlink" Target="https://cloud.ibm.com/docs/apps/tutorials?topic=creating-apps-tutorial-byoc&amp;locale=zh-tw#tutorial-byo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256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80E3DF-34FE-A640-91C6-C02E50D34CD7}"/>
              </a:ext>
            </a:extLst>
          </p:cNvPr>
          <p:cNvSpPr>
            <a:spLocks noGrp="1"/>
          </p:cNvSpPr>
          <p:nvPr>
            <p:ph type="title"/>
          </p:nvPr>
        </p:nvSpPr>
        <p:spPr>
          <a:xfrm>
            <a:off x="438506" y="1346434"/>
            <a:ext cx="7886700" cy="1325563"/>
          </a:xfrm>
        </p:spPr>
        <p:txBody>
          <a:bodyPr>
            <a:normAutofit/>
          </a:bodyPr>
          <a:lstStyle/>
          <a:p>
            <a:r>
              <a:rPr lang="zh-CN" altLang="en-US" sz="3000" dirty="0">
                <a:latin typeface="Meiryo" panose="020B0604030504040204" pitchFamily="34" charset="-128"/>
                <a:ea typeface="Meiryo" panose="020B0604030504040204" pitchFamily="34" charset="-128"/>
              </a:rPr>
              <a:t>在進入</a:t>
            </a:r>
            <a:r>
              <a:rPr lang="zh-CN" altLang="en-US" sz="3000" dirty="0"/>
              <a:t>帳戶與權限管理</a:t>
            </a:r>
            <a:r>
              <a:rPr lang="en-US" altLang="zh-CN" sz="3000" dirty="0">
                <a:latin typeface="Meiryo" panose="020B0604030504040204" pitchFamily="34" charset="-128"/>
                <a:ea typeface="Meiryo" panose="020B0604030504040204" pitchFamily="34" charset="-128"/>
              </a:rPr>
              <a:t>(</a:t>
            </a:r>
            <a:r>
              <a:rPr lang="en-US" altLang="zh-CN" sz="3000" dirty="0"/>
              <a:t>IAM)</a:t>
            </a:r>
            <a:r>
              <a:rPr lang="zh-CN" altLang="en-US" sz="3000" dirty="0">
                <a:latin typeface="Meiryo" panose="020B0604030504040204" pitchFamily="34" charset="-128"/>
                <a:ea typeface="Meiryo" panose="020B0604030504040204" pitchFamily="34" charset="-128"/>
              </a:rPr>
              <a:t>前，</a:t>
            </a:r>
            <a:endParaRPr lang="en-US" sz="3000" dirty="0">
              <a:latin typeface="Meiryo" panose="020B0604030504040204" pitchFamily="34" charset="-128"/>
              <a:ea typeface="Meiryo" panose="020B0604030504040204" pitchFamily="34" charset="-128"/>
            </a:endParaRPr>
          </a:p>
        </p:txBody>
      </p:sp>
      <p:sp>
        <p:nvSpPr>
          <p:cNvPr id="6" name="Rectangle 5">
            <a:extLst>
              <a:ext uri="{FF2B5EF4-FFF2-40B4-BE49-F238E27FC236}">
                <a16:creationId xmlns:a16="http://schemas.microsoft.com/office/drawing/2014/main" id="{2B822B88-431E-8B47-AA87-488801258602}"/>
              </a:ext>
            </a:extLst>
          </p:cNvPr>
          <p:cNvSpPr/>
          <p:nvPr/>
        </p:nvSpPr>
        <p:spPr>
          <a:xfrm>
            <a:off x="504066" y="2787310"/>
            <a:ext cx="7821140" cy="1323439"/>
          </a:xfrm>
          <a:prstGeom prst="rect">
            <a:avLst/>
          </a:prstGeom>
        </p:spPr>
        <p:txBody>
          <a:bodyPr wrap="square">
            <a:spAutoFit/>
          </a:bodyPr>
          <a:lstStyle/>
          <a:p>
            <a:r>
              <a:rPr lang="zh-CN" altLang="en-US" sz="4000" dirty="0">
                <a:latin typeface="Meiryo" panose="020B0604030504040204" pitchFamily="34" charset="-128"/>
                <a:ea typeface="Meiryo" panose="020B0604030504040204" pitchFamily="34" charset="-128"/>
              </a:rPr>
              <a:t>首先我們得先了解</a:t>
            </a:r>
            <a:endParaRPr lang="en-US" altLang="zh-CN" sz="4000" dirty="0"/>
          </a:p>
          <a:p>
            <a:r>
              <a:rPr lang="zh-CN" altLang="en-US" sz="4000" dirty="0"/>
              <a:t>資源在</a:t>
            </a:r>
            <a:r>
              <a:rPr lang="en-US" altLang="zh-CN" sz="4000" dirty="0"/>
              <a:t>IBM Cloud </a:t>
            </a:r>
            <a:r>
              <a:rPr lang="zh-CN" altLang="en-US" sz="4000" dirty="0"/>
              <a:t>中與帳戶的關係</a:t>
            </a:r>
            <a:endParaRPr lang="en-US" sz="4000" dirty="0"/>
          </a:p>
        </p:txBody>
      </p:sp>
    </p:spTree>
    <p:extLst>
      <p:ext uri="{BB962C8B-B14F-4D97-AF65-F5344CB8AC3E}">
        <p14:creationId xmlns:p14="http://schemas.microsoft.com/office/powerpoint/2010/main" val="4218322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86F40B-B788-C549-9168-ED2BCA9123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793376"/>
            <a:ext cx="9144000" cy="4686300"/>
          </a:xfrm>
          <a:prstGeom prst="rect">
            <a:avLst/>
          </a:prstGeom>
        </p:spPr>
      </p:pic>
    </p:spTree>
    <p:extLst>
      <p:ext uri="{BB962C8B-B14F-4D97-AF65-F5344CB8AC3E}">
        <p14:creationId xmlns:p14="http://schemas.microsoft.com/office/powerpoint/2010/main" val="3405089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CBE8-E4A8-0742-8296-CBB3A346FE88}"/>
              </a:ext>
            </a:extLst>
          </p:cNvPr>
          <p:cNvSpPr>
            <a:spLocks noGrp="1"/>
          </p:cNvSpPr>
          <p:nvPr>
            <p:ph type="title"/>
          </p:nvPr>
        </p:nvSpPr>
        <p:spPr/>
        <p:txBody>
          <a:bodyPr/>
          <a:lstStyle/>
          <a:p>
            <a:r>
              <a:rPr lang="zh-CN" altLang="en-US" dirty="0">
                <a:latin typeface="Meiryo" panose="020B0604030504040204" pitchFamily="34" charset="-128"/>
                <a:ea typeface="Meiryo" panose="020B0604030504040204" pitchFamily="34" charset="-128"/>
              </a:rPr>
              <a:t>帳號控管與權限設定</a:t>
            </a:r>
            <a:r>
              <a:rPr lang="en-US" altLang="zh-CN" dirty="0">
                <a:latin typeface="Meiryo" panose="020B0604030504040204" pitchFamily="34" charset="-128"/>
                <a:ea typeface="Meiryo" panose="020B0604030504040204" pitchFamily="34" charset="-128"/>
              </a:rPr>
              <a:t>(IAM)</a:t>
            </a:r>
            <a:endParaRPr lang="en-US" dirty="0">
              <a:latin typeface="Meiryo" panose="020B0604030504040204" pitchFamily="34" charset="-128"/>
              <a:ea typeface="Meiryo" panose="020B0604030504040204" pitchFamily="34" charset="-128"/>
            </a:endParaRPr>
          </a:p>
        </p:txBody>
      </p:sp>
      <p:pic>
        <p:nvPicPr>
          <p:cNvPr id="4" name="Picture 3">
            <a:extLst>
              <a:ext uri="{FF2B5EF4-FFF2-40B4-BE49-F238E27FC236}">
                <a16:creationId xmlns:a16="http://schemas.microsoft.com/office/drawing/2014/main" id="{F1C52018-DA04-F34D-857F-06B56C6E8F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4730" y="1228488"/>
            <a:ext cx="8554539" cy="4227980"/>
          </a:xfrm>
          <a:prstGeom prst="rect">
            <a:avLst/>
          </a:prstGeom>
        </p:spPr>
      </p:pic>
      <p:sp>
        <p:nvSpPr>
          <p:cNvPr id="5" name="Rectangle 4">
            <a:extLst>
              <a:ext uri="{FF2B5EF4-FFF2-40B4-BE49-F238E27FC236}">
                <a16:creationId xmlns:a16="http://schemas.microsoft.com/office/drawing/2014/main" id="{165C29BA-2B9A-2D4C-A727-1F500583AB80}"/>
              </a:ext>
            </a:extLst>
          </p:cNvPr>
          <p:cNvSpPr/>
          <p:nvPr/>
        </p:nvSpPr>
        <p:spPr>
          <a:xfrm>
            <a:off x="136566" y="6003414"/>
            <a:ext cx="4572000" cy="246221"/>
          </a:xfrm>
          <a:prstGeom prst="rect">
            <a:avLst/>
          </a:prstGeom>
        </p:spPr>
        <p:txBody>
          <a:bodyPr>
            <a:spAutoFit/>
          </a:bodyPr>
          <a:lstStyle/>
          <a:p>
            <a:r>
              <a:rPr lang="en-US" sz="1000" dirty="0"/>
              <a:t>https://</a:t>
            </a:r>
            <a:r>
              <a:rPr lang="en-US" sz="1000" dirty="0" err="1"/>
              <a:t>cloud.ibm.com</a:t>
            </a:r>
            <a:r>
              <a:rPr lang="en-US" sz="1000" dirty="0"/>
              <a:t>/docs/</a:t>
            </a:r>
            <a:r>
              <a:rPr lang="en-US" sz="1000" dirty="0" err="1"/>
              <a:t>overview?topic</a:t>
            </a:r>
            <a:r>
              <a:rPr lang="en-US" sz="1000" dirty="0"/>
              <a:t>=overview-</a:t>
            </a:r>
            <a:r>
              <a:rPr lang="en-US" sz="1000" dirty="0" err="1"/>
              <a:t>cloudaccess</a:t>
            </a:r>
            <a:endParaRPr lang="en-US" sz="1000" dirty="0"/>
          </a:p>
        </p:txBody>
      </p:sp>
      <p:sp>
        <p:nvSpPr>
          <p:cNvPr id="6" name="TextBox 5">
            <a:extLst>
              <a:ext uri="{FF2B5EF4-FFF2-40B4-BE49-F238E27FC236}">
                <a16:creationId xmlns:a16="http://schemas.microsoft.com/office/drawing/2014/main" id="{306DBF7B-5261-694C-A493-436423BAB68F}"/>
              </a:ext>
            </a:extLst>
          </p:cNvPr>
          <p:cNvSpPr txBox="1"/>
          <p:nvPr/>
        </p:nvSpPr>
        <p:spPr>
          <a:xfrm>
            <a:off x="136566" y="5629512"/>
            <a:ext cx="7425559" cy="307777"/>
          </a:xfrm>
          <a:prstGeom prst="rect">
            <a:avLst/>
          </a:prstGeom>
          <a:noFill/>
        </p:spPr>
        <p:txBody>
          <a:bodyPr wrap="none" rtlCol="0">
            <a:spAutoFit/>
          </a:bodyPr>
          <a:lstStyle/>
          <a:p>
            <a:r>
              <a:rPr lang="en-US" altLang="zh-CN" sz="1400" b="1" dirty="0"/>
              <a:t>IAM</a:t>
            </a:r>
            <a:r>
              <a:rPr lang="zh-CN" altLang="en-US" sz="1400" b="1" dirty="0"/>
              <a:t>最佳實踐</a:t>
            </a:r>
            <a:r>
              <a:rPr lang="en-US" altLang="zh-CN" sz="1400" b="1" dirty="0"/>
              <a:t>:</a:t>
            </a:r>
            <a:r>
              <a:rPr lang="zh-TW" altLang="en-US" sz="1400" b="1" dirty="0"/>
              <a:t> </a:t>
            </a:r>
            <a:r>
              <a:rPr lang="en-US" altLang="zh-TW" sz="1400" b="1" dirty="0"/>
              <a:t>https://</a:t>
            </a:r>
            <a:r>
              <a:rPr lang="en-US" altLang="zh-TW" sz="1400" b="1" dirty="0" err="1"/>
              <a:t>cloud.ibm.com</a:t>
            </a:r>
            <a:r>
              <a:rPr lang="en-US" altLang="zh-TW" sz="1400" b="1" dirty="0"/>
              <a:t>/docs/</a:t>
            </a:r>
            <a:r>
              <a:rPr lang="en-US" altLang="zh-TW" sz="1400" b="1" dirty="0" err="1"/>
              <a:t>account?topic</a:t>
            </a:r>
            <a:r>
              <a:rPr lang="en-US" altLang="zh-TW" sz="1400" b="1" dirty="0"/>
              <a:t>=</a:t>
            </a:r>
            <a:r>
              <a:rPr lang="en-US" altLang="zh-TW" sz="1400" b="1" dirty="0" err="1"/>
              <a:t>account-account_setup&amp;locale</a:t>
            </a:r>
            <a:r>
              <a:rPr lang="en-US" altLang="zh-TW" sz="1400" b="1" dirty="0"/>
              <a:t>=</a:t>
            </a:r>
            <a:r>
              <a:rPr lang="en-US" altLang="zh-TW" sz="1400" b="1" dirty="0" err="1"/>
              <a:t>zh-tw</a:t>
            </a:r>
            <a:endParaRPr lang="en-US" sz="1400" b="1" dirty="0"/>
          </a:p>
        </p:txBody>
      </p:sp>
    </p:spTree>
    <p:extLst>
      <p:ext uri="{BB962C8B-B14F-4D97-AF65-F5344CB8AC3E}">
        <p14:creationId xmlns:p14="http://schemas.microsoft.com/office/powerpoint/2010/main" val="2674338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86733D-B695-3F40-BEAF-449D72E78448}"/>
              </a:ext>
            </a:extLst>
          </p:cNvPr>
          <p:cNvSpPr>
            <a:spLocks noGrp="1"/>
          </p:cNvSpPr>
          <p:nvPr>
            <p:ph type="title"/>
          </p:nvPr>
        </p:nvSpPr>
        <p:spPr>
          <a:xfrm>
            <a:off x="667839" y="273687"/>
            <a:ext cx="7886700" cy="1325563"/>
          </a:xfrm>
        </p:spPr>
        <p:txBody>
          <a:bodyPr/>
          <a:lstStyle/>
          <a:p>
            <a:r>
              <a:rPr lang="zh-CN" altLang="en-US" dirty="0">
                <a:latin typeface="Meiryo" panose="020B0604030504040204" pitchFamily="34" charset="-128"/>
                <a:ea typeface="Meiryo" panose="020B0604030504040204" pitchFamily="34" charset="-128"/>
              </a:rPr>
              <a:t>角色與權限說明</a:t>
            </a:r>
            <a:endParaRPr lang="en-US" dirty="0">
              <a:latin typeface="Meiryo" panose="020B0604030504040204" pitchFamily="34" charset="-128"/>
              <a:ea typeface="Meiryo" panose="020B0604030504040204" pitchFamily="34" charset="-128"/>
            </a:endParaRPr>
          </a:p>
        </p:txBody>
      </p:sp>
      <p:pic>
        <p:nvPicPr>
          <p:cNvPr id="5" name="Picture 4">
            <a:extLst>
              <a:ext uri="{FF2B5EF4-FFF2-40B4-BE49-F238E27FC236}">
                <a16:creationId xmlns:a16="http://schemas.microsoft.com/office/drawing/2014/main" id="{7E4F9A4F-76BC-BF4E-8820-7C4D370F34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998106"/>
            <a:ext cx="9144000" cy="2861788"/>
          </a:xfrm>
          <a:prstGeom prst="rect">
            <a:avLst/>
          </a:prstGeom>
        </p:spPr>
      </p:pic>
      <p:sp>
        <p:nvSpPr>
          <p:cNvPr id="6" name="Rectangle 5">
            <a:extLst>
              <a:ext uri="{FF2B5EF4-FFF2-40B4-BE49-F238E27FC236}">
                <a16:creationId xmlns:a16="http://schemas.microsoft.com/office/drawing/2014/main" id="{2A2509EA-04C7-FE49-A20A-95B41EA4CC99}"/>
              </a:ext>
            </a:extLst>
          </p:cNvPr>
          <p:cNvSpPr/>
          <p:nvPr/>
        </p:nvSpPr>
        <p:spPr>
          <a:xfrm>
            <a:off x="39189" y="6003414"/>
            <a:ext cx="4572000" cy="246221"/>
          </a:xfrm>
          <a:prstGeom prst="rect">
            <a:avLst/>
          </a:prstGeom>
        </p:spPr>
        <p:txBody>
          <a:bodyPr>
            <a:spAutoFit/>
          </a:bodyPr>
          <a:lstStyle/>
          <a:p>
            <a:r>
              <a:rPr lang="en-US" sz="1000" dirty="0"/>
              <a:t>https://</a:t>
            </a:r>
            <a:r>
              <a:rPr lang="en-US" sz="1000" dirty="0" err="1"/>
              <a:t>cloud.ibm.com</a:t>
            </a:r>
            <a:r>
              <a:rPr lang="en-US" sz="1000" dirty="0"/>
              <a:t>/docs/</a:t>
            </a:r>
            <a:r>
              <a:rPr lang="en-US" sz="1000" dirty="0" err="1"/>
              <a:t>iam?topic</a:t>
            </a:r>
            <a:r>
              <a:rPr lang="en-US" sz="1000" dirty="0"/>
              <a:t>=</a:t>
            </a:r>
            <a:r>
              <a:rPr lang="en-US" sz="1000" dirty="0" err="1"/>
              <a:t>iam-userroles&amp;locale</a:t>
            </a:r>
            <a:r>
              <a:rPr lang="en-US" sz="1000" dirty="0"/>
              <a:t>=</a:t>
            </a:r>
            <a:r>
              <a:rPr lang="en-US" sz="1000" dirty="0" err="1"/>
              <a:t>zh-tw#platformroles</a:t>
            </a:r>
            <a:endParaRPr lang="en-US" sz="1000" dirty="0"/>
          </a:p>
        </p:txBody>
      </p:sp>
    </p:spTree>
    <p:extLst>
      <p:ext uri="{BB962C8B-B14F-4D97-AF65-F5344CB8AC3E}">
        <p14:creationId xmlns:p14="http://schemas.microsoft.com/office/powerpoint/2010/main" val="2237975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7D59FB-F40E-DF42-9DF2-41E7D2FC91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732" y="1544222"/>
            <a:ext cx="8140535" cy="4819824"/>
          </a:xfrm>
          <a:prstGeom prst="rect">
            <a:avLst/>
          </a:prstGeom>
        </p:spPr>
      </p:pic>
      <p:sp>
        <p:nvSpPr>
          <p:cNvPr id="5" name="TextBox 4">
            <a:extLst>
              <a:ext uri="{FF2B5EF4-FFF2-40B4-BE49-F238E27FC236}">
                <a16:creationId xmlns:a16="http://schemas.microsoft.com/office/drawing/2014/main" id="{4D4D6D1E-1DB9-E647-810C-A8BE2906D98B}"/>
              </a:ext>
            </a:extLst>
          </p:cNvPr>
          <p:cNvSpPr txBox="1"/>
          <p:nvPr/>
        </p:nvSpPr>
        <p:spPr>
          <a:xfrm>
            <a:off x="273133" y="190005"/>
            <a:ext cx="6012030" cy="707886"/>
          </a:xfrm>
          <a:prstGeom prst="rect">
            <a:avLst/>
          </a:prstGeom>
          <a:noFill/>
        </p:spPr>
        <p:txBody>
          <a:bodyPr wrap="none" rtlCol="0">
            <a:spAutoFit/>
          </a:bodyPr>
          <a:lstStyle/>
          <a:p>
            <a:r>
              <a:rPr lang="zh-CN" altLang="en-US" sz="4000" dirty="0">
                <a:latin typeface="Meiryo" panose="020B0604030504040204" pitchFamily="34" charset="-128"/>
                <a:ea typeface="Meiryo" panose="020B0604030504040204" pitchFamily="34" charset="-128"/>
              </a:rPr>
              <a:t>範例</a:t>
            </a:r>
            <a:r>
              <a:rPr lang="en-US" altLang="zh-CN" sz="4000" dirty="0">
                <a:latin typeface="Meiryo" panose="020B0604030504040204" pitchFamily="34" charset="-128"/>
                <a:ea typeface="Meiryo" panose="020B0604030504040204" pitchFamily="34" charset="-128"/>
              </a:rPr>
              <a:t>:IKS </a:t>
            </a:r>
            <a:r>
              <a:rPr lang="en-US" altLang="zh-CN" sz="2200" dirty="0">
                <a:latin typeface="Meiryo" panose="020B0604030504040204" pitchFamily="34" charset="-128"/>
                <a:ea typeface="Meiryo" panose="020B0604030504040204" pitchFamily="34" charset="-128"/>
              </a:rPr>
              <a:t>(IBM Kubernetes Service)</a:t>
            </a:r>
            <a:endParaRPr lang="en-US" sz="2200" dirty="0">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C402F78D-BECC-4C4D-948E-FC9DB238D893}"/>
              </a:ext>
            </a:extLst>
          </p:cNvPr>
          <p:cNvSpPr txBox="1"/>
          <p:nvPr/>
        </p:nvSpPr>
        <p:spPr>
          <a:xfrm>
            <a:off x="53439" y="897891"/>
            <a:ext cx="9037122" cy="646331"/>
          </a:xfrm>
          <a:prstGeom prst="rect">
            <a:avLst/>
          </a:prstGeom>
          <a:noFill/>
        </p:spPr>
        <p:txBody>
          <a:bodyPr wrap="square" rtlCol="0">
            <a:spAutoFit/>
          </a:bodyPr>
          <a:lstStyle/>
          <a:p>
            <a:r>
              <a:rPr lang="zh-CN" altLang="en-US" dirty="0"/>
              <a:t>部分服務可能將特定的動作對映至與服務管理相關的平台管理角色，而不是與服務存取相關的平台管理角色。例如，請參閱下表，其中詳細說明對映至這些角色的 </a:t>
            </a:r>
            <a:r>
              <a:rPr lang="en-US" altLang="zh-CN" dirty="0"/>
              <a:t>IKS</a:t>
            </a:r>
            <a:r>
              <a:rPr lang="en-US" dirty="0"/>
              <a:t> </a:t>
            </a:r>
            <a:r>
              <a:rPr lang="zh-CN" altLang="en-US" dirty="0"/>
              <a:t>服務動作。</a:t>
            </a:r>
            <a:endParaRPr lang="en-US" dirty="0"/>
          </a:p>
        </p:txBody>
      </p:sp>
    </p:spTree>
    <p:extLst>
      <p:ext uri="{BB962C8B-B14F-4D97-AF65-F5344CB8AC3E}">
        <p14:creationId xmlns:p14="http://schemas.microsoft.com/office/powerpoint/2010/main" val="413324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90D14-9BFE-154F-AAD4-0722F41149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61257" y="2013541"/>
            <a:ext cx="8621486" cy="2034596"/>
          </a:xfrm>
          <a:prstGeom prst="rect">
            <a:avLst/>
          </a:prstGeom>
        </p:spPr>
      </p:pic>
      <p:sp>
        <p:nvSpPr>
          <p:cNvPr id="6" name="TextBox 5">
            <a:extLst>
              <a:ext uri="{FF2B5EF4-FFF2-40B4-BE49-F238E27FC236}">
                <a16:creationId xmlns:a16="http://schemas.microsoft.com/office/drawing/2014/main" id="{E10CBB9B-39D7-9841-922E-F563DAB35500}"/>
              </a:ext>
            </a:extLst>
          </p:cNvPr>
          <p:cNvSpPr txBox="1"/>
          <p:nvPr/>
        </p:nvSpPr>
        <p:spPr>
          <a:xfrm>
            <a:off x="273133" y="190005"/>
            <a:ext cx="5842497" cy="707886"/>
          </a:xfrm>
          <a:prstGeom prst="rect">
            <a:avLst/>
          </a:prstGeom>
          <a:noFill/>
        </p:spPr>
        <p:txBody>
          <a:bodyPr wrap="none" rtlCol="0">
            <a:spAutoFit/>
          </a:bodyPr>
          <a:lstStyle/>
          <a:p>
            <a:r>
              <a:rPr lang="zh-CN" altLang="en-US" sz="4000" dirty="0">
                <a:latin typeface="Meiryo" panose="020B0604030504040204" pitchFamily="34" charset="-128"/>
                <a:ea typeface="Meiryo" panose="020B0604030504040204" pitchFamily="34" charset="-128"/>
              </a:rPr>
              <a:t>範例</a:t>
            </a:r>
            <a:r>
              <a:rPr lang="en-US" altLang="zh-CN" sz="4000" dirty="0">
                <a:latin typeface="Meiryo" panose="020B0604030504040204" pitchFamily="34" charset="-128"/>
                <a:ea typeface="Meiryo" panose="020B0604030504040204" pitchFamily="34" charset="-128"/>
              </a:rPr>
              <a:t>:COS </a:t>
            </a:r>
            <a:r>
              <a:rPr lang="en-US" altLang="zh-CN" sz="2200" dirty="0">
                <a:latin typeface="Meiryo" panose="020B0604030504040204" pitchFamily="34" charset="-128"/>
                <a:ea typeface="Meiryo" panose="020B0604030504040204" pitchFamily="34" charset="-128"/>
              </a:rPr>
              <a:t>(Cloud Object Storage)</a:t>
            </a:r>
            <a:endParaRPr lang="en-US" sz="2200" dirty="0">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F21A84C2-FE4A-B446-8852-83B9FC5A1E08}"/>
              </a:ext>
            </a:extLst>
          </p:cNvPr>
          <p:cNvSpPr txBox="1"/>
          <p:nvPr/>
        </p:nvSpPr>
        <p:spPr>
          <a:xfrm>
            <a:off x="273133" y="897891"/>
            <a:ext cx="7220197" cy="923330"/>
          </a:xfrm>
          <a:prstGeom prst="rect">
            <a:avLst/>
          </a:prstGeom>
          <a:noFill/>
        </p:spPr>
        <p:txBody>
          <a:bodyPr wrap="square" rtlCol="0">
            <a:spAutoFit/>
          </a:bodyPr>
          <a:lstStyle/>
          <a:p>
            <a:r>
              <a:rPr lang="zh-CN" altLang="en-US" dirty="0"/>
              <a:t>服務存取角色讓使用者能被指派不同的許可權層次，以呼叫服務的 </a:t>
            </a:r>
            <a:r>
              <a:rPr lang="en-US" dirty="0"/>
              <a:t>API </a:t>
            </a:r>
            <a:r>
              <a:rPr lang="zh-CN" altLang="en-US" dirty="0"/>
              <a:t>以及存取服務的使用者介面。下表提供可以根據指派的角色且根據使用 </a:t>
            </a:r>
            <a:r>
              <a:rPr lang="en-US" dirty="0"/>
              <a:t>Object Storage </a:t>
            </a:r>
            <a:r>
              <a:rPr lang="zh-CN" altLang="en-US" dirty="0"/>
              <a:t>服務採取的範例動作</a:t>
            </a:r>
            <a:endParaRPr lang="en-US" dirty="0"/>
          </a:p>
        </p:txBody>
      </p:sp>
    </p:spTree>
    <p:extLst>
      <p:ext uri="{BB962C8B-B14F-4D97-AF65-F5344CB8AC3E}">
        <p14:creationId xmlns:p14="http://schemas.microsoft.com/office/powerpoint/2010/main" val="45031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AE8F-B96E-0C4C-AFF4-00220C461328}"/>
              </a:ext>
            </a:extLst>
          </p:cNvPr>
          <p:cNvSpPr>
            <a:spLocks noGrp="1"/>
          </p:cNvSpPr>
          <p:nvPr>
            <p:ph type="title"/>
          </p:nvPr>
        </p:nvSpPr>
        <p:spPr>
          <a:xfrm>
            <a:off x="667839" y="273687"/>
            <a:ext cx="7886700" cy="1325563"/>
          </a:xfrm>
        </p:spPr>
        <p:txBody>
          <a:bodyPr>
            <a:normAutofit/>
          </a:bodyPr>
          <a:lstStyle/>
          <a:p>
            <a:r>
              <a:rPr lang="zh-CN" altLang="en-US" sz="3600" dirty="0"/>
              <a:t>實際操作</a:t>
            </a:r>
            <a:r>
              <a:rPr lang="en-US" altLang="zh-CN" sz="3600" dirty="0"/>
              <a:t>:</a:t>
            </a:r>
            <a:endParaRPr lang="en-US" sz="3600" dirty="0"/>
          </a:p>
        </p:txBody>
      </p:sp>
      <p:sp>
        <p:nvSpPr>
          <p:cNvPr id="4" name="TextBox 3">
            <a:extLst>
              <a:ext uri="{FF2B5EF4-FFF2-40B4-BE49-F238E27FC236}">
                <a16:creationId xmlns:a16="http://schemas.microsoft.com/office/drawing/2014/main" id="{FFB13D72-E507-C345-A30C-3C5B6545F444}"/>
              </a:ext>
            </a:extLst>
          </p:cNvPr>
          <p:cNvSpPr txBox="1"/>
          <p:nvPr/>
        </p:nvSpPr>
        <p:spPr>
          <a:xfrm>
            <a:off x="283222" y="5138680"/>
            <a:ext cx="6669583" cy="369332"/>
          </a:xfrm>
          <a:prstGeom prst="rect">
            <a:avLst/>
          </a:prstGeom>
          <a:noFill/>
        </p:spPr>
        <p:txBody>
          <a:bodyPr wrap="square" rtlCol="0">
            <a:spAutoFit/>
          </a:bodyPr>
          <a:lstStyle/>
          <a:p>
            <a:r>
              <a:rPr lang="en-US" dirty="0">
                <a:latin typeface="Meiryo" panose="020B0604030504040204" pitchFamily="34" charset="-128"/>
                <a:ea typeface="Meiryo" panose="020B0604030504040204" pitchFamily="34" charset="-128"/>
                <a:hlinkClick r:id="rId3" tooltip="IaasPaas Workshop - Portal - VPN Virtual Server-rev1.pdf"/>
              </a:rPr>
              <a:t>IaasPaas Workshop - Portal - VPN Virtual Server.pdf</a:t>
            </a:r>
            <a:endParaRPr lang="en-US" dirty="0">
              <a:latin typeface="Meiryo" panose="020B0604030504040204" pitchFamily="34" charset="-128"/>
              <a:ea typeface="Meiryo" panose="020B0604030504040204" pitchFamily="34" charset="-128"/>
            </a:endParaRPr>
          </a:p>
        </p:txBody>
      </p:sp>
      <p:sp>
        <p:nvSpPr>
          <p:cNvPr id="5" name="TextBox 4">
            <a:extLst>
              <a:ext uri="{FF2B5EF4-FFF2-40B4-BE49-F238E27FC236}">
                <a16:creationId xmlns:a16="http://schemas.microsoft.com/office/drawing/2014/main" id="{3F5537C4-5928-5643-94EB-A019071EABF5}"/>
              </a:ext>
            </a:extLst>
          </p:cNvPr>
          <p:cNvSpPr txBox="1"/>
          <p:nvPr/>
        </p:nvSpPr>
        <p:spPr>
          <a:xfrm>
            <a:off x="67333" y="4866855"/>
            <a:ext cx="7612853" cy="369332"/>
          </a:xfrm>
          <a:prstGeom prst="rect">
            <a:avLst/>
          </a:prstGeom>
          <a:noFill/>
        </p:spPr>
        <p:txBody>
          <a:bodyPr wrap="square" rtlCol="0">
            <a:spAutoFit/>
          </a:bodyPr>
          <a:lstStyle/>
          <a:p>
            <a:r>
              <a:rPr lang="en-US" altLang="zh-TW" dirty="0">
                <a:latin typeface="Meiryo" panose="020B0604030504040204" pitchFamily="34" charset="-128"/>
                <a:ea typeface="Meiryo" panose="020B0604030504040204" pitchFamily="34" charset="-128"/>
              </a:rPr>
              <a:t>2)</a:t>
            </a:r>
            <a:r>
              <a:rPr lang="zh-TW" altLang="en-US" dirty="0">
                <a:latin typeface="Meiryo" panose="020B0604030504040204" pitchFamily="34" charset="-128"/>
                <a:ea typeface="Meiryo" panose="020B0604030504040204" pitchFamily="34" charset="-128"/>
              </a:rPr>
              <a:t> </a:t>
            </a:r>
            <a:r>
              <a:rPr lang="zh-CN" altLang="en-US" dirty="0">
                <a:latin typeface="Meiryo" panose="020B0604030504040204" pitchFamily="34" charset="-128"/>
                <a:ea typeface="Meiryo" panose="020B0604030504040204" pitchFamily="34" charset="-128"/>
              </a:rPr>
              <a:t>試著用新的介面開啟一台</a:t>
            </a:r>
            <a:r>
              <a:rPr lang="en-US" altLang="zh-CN" dirty="0">
                <a:latin typeface="Meiryo" panose="020B0604030504040204" pitchFamily="34" charset="-128"/>
                <a:ea typeface="Meiryo" panose="020B0604030504040204" pitchFamily="34" charset="-128"/>
              </a:rPr>
              <a:t>Classic </a:t>
            </a:r>
            <a:r>
              <a:rPr lang="zh-CN" altLang="en-US" dirty="0">
                <a:latin typeface="Meiryo" panose="020B0604030504040204" pitchFamily="34" charset="-128"/>
                <a:ea typeface="Meiryo" panose="020B0604030504040204" pitchFamily="34" charset="-128"/>
              </a:rPr>
              <a:t>類型的虛擬機，並透過</a:t>
            </a:r>
            <a:r>
              <a:rPr lang="en-US" altLang="zh-CN" dirty="0">
                <a:latin typeface="Meiryo" panose="020B0604030504040204" pitchFamily="34" charset="-128"/>
                <a:ea typeface="Meiryo" panose="020B0604030504040204" pitchFamily="34" charset="-128"/>
              </a:rPr>
              <a:t>SSL-VPN</a:t>
            </a:r>
            <a:r>
              <a:rPr lang="zh-CN" altLang="en-US" dirty="0">
                <a:latin typeface="Meiryo" panose="020B0604030504040204" pitchFamily="34" charset="-128"/>
                <a:ea typeface="Meiryo" panose="020B0604030504040204" pitchFamily="34" charset="-128"/>
              </a:rPr>
              <a:t>連線</a:t>
            </a:r>
            <a:endParaRPr lang="en-US" dirty="0">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CFE52CBF-FEBA-E047-B399-408181BE8B13}"/>
              </a:ext>
            </a:extLst>
          </p:cNvPr>
          <p:cNvSpPr txBox="1"/>
          <p:nvPr/>
        </p:nvSpPr>
        <p:spPr>
          <a:xfrm>
            <a:off x="67333" y="1568472"/>
            <a:ext cx="9431509" cy="3939540"/>
          </a:xfrm>
          <a:prstGeom prst="rect">
            <a:avLst/>
          </a:prstGeom>
          <a:noFill/>
        </p:spPr>
        <p:txBody>
          <a:bodyPr wrap="square" rtlCol="0">
            <a:spAutoFit/>
          </a:bodyPr>
          <a:lstStyle/>
          <a:p>
            <a:pPr marL="457200" indent="-457200">
              <a:buAutoNum type="arabicParenR"/>
            </a:pPr>
            <a:r>
              <a:rPr lang="zh-CN" altLang="en-US" b="1" dirty="0">
                <a:latin typeface="Meiryo" panose="020B0604030504040204" pitchFamily="34" charset="-128"/>
                <a:ea typeface="Meiryo" panose="020B0604030504040204" pitchFamily="34" charset="-128"/>
              </a:rPr>
              <a:t>嘗試報價看看，試一下評估並匯出</a:t>
            </a:r>
            <a:r>
              <a:rPr lang="en-US" altLang="zh-CN" b="1" dirty="0">
                <a:latin typeface="Meiryo" panose="020B0604030504040204" pitchFamily="34" charset="-128"/>
                <a:ea typeface="Meiryo" panose="020B0604030504040204" pitchFamily="34" charset="-128"/>
              </a:rPr>
              <a:t>PDF</a:t>
            </a:r>
          </a:p>
          <a:p>
            <a:pPr marL="269875" lvl="1" indent="-134938">
              <a:buFont typeface="Arial" panose="020B0604020202020204" pitchFamily="34" charset="0"/>
              <a:buChar char="•"/>
            </a:pPr>
            <a:r>
              <a:rPr lang="zh-CN" altLang="en-US" dirty="0">
                <a:latin typeface="Meiryo" panose="020B0604030504040204" pitchFamily="34" charset="-128"/>
                <a:ea typeface="Meiryo" panose="020B0604030504040204" pitchFamily="34" charset="-128"/>
              </a:rPr>
              <a:t>小時租用虛擬機</a:t>
            </a:r>
            <a:r>
              <a:rPr lang="en-US" altLang="zh-CN" dirty="0">
                <a:latin typeface="Meiryo" panose="020B0604030504040204" pitchFamily="34" charset="-128"/>
                <a:ea typeface="Meiryo" panose="020B0604030504040204" pitchFamily="34" charset="-128"/>
              </a:rPr>
              <a:t> Hong Kong</a:t>
            </a:r>
            <a:r>
              <a:rPr lang="zh-TW" altLang="en-US" dirty="0">
                <a:latin typeface="Meiryo" panose="020B0604030504040204" pitchFamily="34" charset="-128"/>
                <a:ea typeface="Meiryo" panose="020B0604030504040204" pitchFamily="34" charset="-128"/>
              </a:rPr>
              <a:t> </a:t>
            </a:r>
            <a:br>
              <a:rPr lang="en-US" altLang="zh-TW" dirty="0">
                <a:latin typeface="Meiryo" panose="020B0604030504040204" pitchFamily="34" charset="-128"/>
                <a:ea typeface="Meiryo" panose="020B0604030504040204" pitchFamily="34" charset="-128"/>
              </a:rPr>
            </a:br>
            <a:r>
              <a:rPr lang="en-US" sz="1600" dirty="0">
                <a:latin typeface="Meiryo" panose="020B0604030504040204" pitchFamily="34" charset="-128"/>
                <a:ea typeface="Meiryo" panose="020B0604030504040204" pitchFamily="34" charset="-128"/>
              </a:rPr>
              <a:t>Balanced B1.2x4</a:t>
            </a:r>
            <a:r>
              <a:rPr lang="zh-TW" altLang="en-US" sz="1600" dirty="0">
                <a:latin typeface="Meiryo" panose="020B0604030504040204" pitchFamily="34" charset="-128"/>
                <a:ea typeface="Meiryo" panose="020B0604030504040204" pitchFamily="34" charset="-128"/>
              </a:rPr>
              <a:t> </a:t>
            </a:r>
            <a:r>
              <a:rPr lang="en-US" altLang="zh-TW" sz="1600" dirty="0">
                <a:latin typeface="Meiryo" panose="020B0604030504040204" pitchFamily="34" charset="-128"/>
                <a:ea typeface="Meiryo" panose="020B0604030504040204" pitchFamily="34" charset="-128"/>
              </a:rPr>
              <a:t>/</a:t>
            </a:r>
            <a:r>
              <a:rPr lang="zh-TW" altLang="en-US" sz="1600" dirty="0">
                <a:latin typeface="Meiryo" panose="020B0604030504040204" pitchFamily="34" charset="-128"/>
                <a:ea typeface="Meiryo" panose="020B0604030504040204" pitchFamily="34" charset="-128"/>
              </a:rPr>
              <a:t> </a:t>
            </a:r>
            <a:r>
              <a:rPr lang="en-US" altLang="zh-TW" sz="1600" dirty="0">
                <a:latin typeface="Meiryo" panose="020B0604030504040204" pitchFamily="34" charset="-128"/>
                <a:ea typeface="Meiryo" panose="020B0604030504040204" pitchFamily="34" charset="-128"/>
              </a:rPr>
              <a:t>Windows 2016 / 100GB SAN / 100Mbps / IBM Cloud Backup 10GB</a:t>
            </a:r>
          </a:p>
          <a:p>
            <a:pPr marL="269875" lvl="1" indent="-134938">
              <a:buFont typeface="Arial" panose="020B0604020202020204" pitchFamily="34" charset="0"/>
              <a:buChar char="•"/>
            </a:pPr>
            <a:r>
              <a:rPr lang="zh-CN" altLang="en-US" dirty="0">
                <a:latin typeface="Meiryo" panose="020B0604030504040204" pitchFamily="34" charset="-128"/>
                <a:ea typeface="Meiryo" panose="020B0604030504040204" pitchFamily="34" charset="-128"/>
              </a:rPr>
              <a:t>月租型實體機</a:t>
            </a:r>
            <a:r>
              <a:rPr lang="en-US" altLang="zh-CN" dirty="0">
                <a:latin typeface="Meiryo" panose="020B0604030504040204" pitchFamily="34" charset="-128"/>
                <a:ea typeface="Meiryo" panose="020B0604030504040204" pitchFamily="34" charset="-128"/>
              </a:rPr>
              <a:t> Hong Kong</a:t>
            </a:r>
            <a:br>
              <a:rPr lang="en-US" altLang="zh-CN" dirty="0">
                <a:latin typeface="Meiryo" panose="020B0604030504040204" pitchFamily="34" charset="-128"/>
                <a:ea typeface="Meiryo" panose="020B0604030504040204" pitchFamily="34" charset="-128"/>
              </a:rPr>
            </a:br>
            <a:r>
              <a:rPr lang="zh-TW" altLang="en-US" dirty="0">
                <a:latin typeface="Meiryo" panose="020B0604030504040204" pitchFamily="34" charset="-128"/>
                <a:ea typeface="Meiryo" panose="020B0604030504040204" pitchFamily="34" charset="-128"/>
              </a:rPr>
              <a:t> </a:t>
            </a:r>
            <a:r>
              <a:rPr lang="en-US" dirty="0">
                <a:latin typeface="Meiryo" panose="020B0604030504040204" pitchFamily="34" charset="-128"/>
                <a:ea typeface="Meiryo" panose="020B0604030504040204" pitchFamily="34" charset="-128"/>
              </a:rPr>
              <a:t>Intel Xeon 4210 (Cascade Lake) / CentOS 7.x / RAID 0 800GB*2 / 10Gbps Dual</a:t>
            </a:r>
          </a:p>
          <a:p>
            <a:pPr marL="269875" lvl="1" indent="-134938">
              <a:buFont typeface="Arial" panose="020B0604020202020204" pitchFamily="34" charset="0"/>
              <a:buChar char="•"/>
            </a:pPr>
            <a:r>
              <a:rPr lang="en-US" altLang="zh-TW" dirty="0">
                <a:latin typeface="Meiryo" panose="020B0604030504040204" pitchFamily="34" charset="-128"/>
                <a:ea typeface="Meiryo" panose="020B0604030504040204" pitchFamily="34" charset="-128"/>
              </a:rPr>
              <a:t>Cloud Load Balancer </a:t>
            </a:r>
            <a:r>
              <a:rPr lang="en-US" sz="1600" dirty="0">
                <a:latin typeface="Meiryo" panose="020B0604030504040204" pitchFamily="34" charset="-128"/>
                <a:ea typeface="Meiryo" panose="020B0604030504040204" pitchFamily="34" charset="-128"/>
              </a:rPr>
              <a:t>Usage Hours</a:t>
            </a:r>
            <a:r>
              <a:rPr lang="en-US" dirty="0">
                <a:latin typeface="Meiryo" panose="020B0604030504040204" pitchFamily="34" charset="-128"/>
                <a:ea typeface="Meiryo" panose="020B0604030504040204" pitchFamily="34" charset="-128"/>
              </a:rPr>
              <a:t> 744 / Data Process 1000GB</a:t>
            </a:r>
            <a:endParaRPr lang="en-US" altLang="zh-TW" dirty="0">
              <a:latin typeface="Meiryo" panose="020B0604030504040204" pitchFamily="34" charset="-128"/>
              <a:ea typeface="Meiryo" panose="020B0604030504040204" pitchFamily="34" charset="-128"/>
            </a:endParaRPr>
          </a:p>
          <a:p>
            <a:pPr marL="269875" lvl="1" indent="-134938">
              <a:buFont typeface="Arial" panose="020B0604020202020204" pitchFamily="34" charset="0"/>
              <a:buChar char="•"/>
            </a:pPr>
            <a:r>
              <a:rPr lang="en-US" altLang="zh-TW" dirty="0">
                <a:latin typeface="Meiryo" panose="020B0604030504040204" pitchFamily="34" charset="-128"/>
                <a:ea typeface="Meiryo" panose="020B0604030504040204" pitchFamily="34" charset="-128"/>
              </a:rPr>
              <a:t>CDN </a:t>
            </a:r>
            <a:r>
              <a:rPr lang="zh-CN" altLang="en-US" dirty="0">
                <a:latin typeface="Meiryo" panose="020B0604030504040204" pitchFamily="34" charset="-128"/>
                <a:ea typeface="Meiryo" panose="020B0604030504040204" pitchFamily="34" charset="-128"/>
              </a:rPr>
              <a:t>亞洲</a:t>
            </a:r>
            <a:r>
              <a:rPr lang="en-US" altLang="zh-CN" dirty="0">
                <a:latin typeface="Meiryo" panose="020B0604030504040204" pitchFamily="34" charset="-128"/>
                <a:ea typeface="Meiryo" panose="020B0604030504040204" pitchFamily="34" charset="-128"/>
              </a:rPr>
              <a:t> </a:t>
            </a:r>
            <a:r>
              <a:rPr lang="zh-CN" altLang="en-US" dirty="0">
                <a:latin typeface="Meiryo" panose="020B0604030504040204" pitchFamily="34" charset="-128"/>
                <a:ea typeface="Meiryo" panose="020B0604030504040204" pitchFamily="34" charset="-128"/>
              </a:rPr>
              <a:t>中東</a:t>
            </a:r>
            <a:r>
              <a:rPr lang="zh-TW" altLang="en-US" dirty="0">
                <a:latin typeface="Meiryo" panose="020B0604030504040204" pitchFamily="34" charset="-128"/>
                <a:ea typeface="Meiryo" panose="020B0604030504040204" pitchFamily="34" charset="-128"/>
              </a:rPr>
              <a:t> </a:t>
            </a:r>
            <a:r>
              <a:rPr lang="zh-CN" altLang="en-US" dirty="0">
                <a:latin typeface="Meiryo" panose="020B0604030504040204" pitchFamily="34" charset="-128"/>
                <a:ea typeface="Meiryo" panose="020B0604030504040204" pitchFamily="34" charset="-128"/>
              </a:rPr>
              <a:t>各</a:t>
            </a:r>
            <a:r>
              <a:rPr lang="en-US" altLang="zh-TW" dirty="0">
                <a:latin typeface="Meiryo" panose="020B0604030504040204" pitchFamily="34" charset="-128"/>
                <a:ea typeface="Meiryo" panose="020B0604030504040204" pitchFamily="34" charset="-128"/>
              </a:rPr>
              <a:t>1000GB </a:t>
            </a:r>
          </a:p>
          <a:p>
            <a:pPr marL="269875" lvl="1" indent="-134938">
              <a:buFont typeface="Arial" panose="020B0604020202020204" pitchFamily="34" charset="0"/>
              <a:buChar char="•"/>
            </a:pPr>
            <a:r>
              <a:rPr lang="en-US" altLang="zh-TW" dirty="0">
                <a:latin typeface="Meiryo" panose="020B0604030504040204" pitchFamily="34" charset="-128"/>
                <a:ea typeface="Meiryo" panose="020B0604030504040204" pitchFamily="34" charset="-128"/>
              </a:rPr>
              <a:t>CIS Standard</a:t>
            </a:r>
          </a:p>
          <a:p>
            <a:pPr marL="269875" lvl="1" indent="-134938">
              <a:buFont typeface="Arial" panose="020B0604020202020204" pitchFamily="34" charset="0"/>
              <a:buChar char="•"/>
            </a:pPr>
            <a:r>
              <a:rPr lang="en-US" altLang="zh-TW" dirty="0">
                <a:latin typeface="Meiryo" panose="020B0604030504040204" pitchFamily="34" charset="-128"/>
                <a:ea typeface="Meiryo" panose="020B0604030504040204" pitchFamily="34" charset="-128"/>
              </a:rPr>
              <a:t>Object Storage [</a:t>
            </a:r>
            <a:r>
              <a:rPr lang="en-US" sz="1600" dirty="0">
                <a:latin typeface="Meiryo" panose="020B0604030504040204" pitchFamily="34" charset="-128"/>
                <a:ea typeface="Meiryo" panose="020B0604030504040204" pitchFamily="34" charset="-128"/>
              </a:rPr>
              <a:t>Charge Category: Standard</a:t>
            </a:r>
            <a:r>
              <a:rPr lang="en-US" altLang="zh-TW" dirty="0">
                <a:latin typeface="Meiryo" panose="020B0604030504040204" pitchFamily="34" charset="-128"/>
                <a:ea typeface="Meiryo" panose="020B0604030504040204" pitchFamily="34" charset="-128"/>
              </a:rPr>
              <a:t>]</a:t>
            </a:r>
            <a:br>
              <a:rPr lang="en-US" altLang="zh-TW" dirty="0">
                <a:latin typeface="Meiryo" panose="020B0604030504040204" pitchFamily="34" charset="-128"/>
                <a:ea typeface="Meiryo" panose="020B0604030504040204" pitchFamily="34" charset="-128"/>
              </a:rPr>
            </a:br>
            <a:r>
              <a:rPr lang="en-US" altLang="zh-TW" dirty="0">
                <a:latin typeface="Meiryo" panose="020B0604030504040204" pitchFamily="34" charset="-128"/>
                <a:ea typeface="Meiryo" panose="020B0604030504040204" pitchFamily="34" charset="-128"/>
              </a:rPr>
              <a:t>Regional TOK /  / 500GB / </a:t>
            </a:r>
            <a:r>
              <a:rPr lang="en-US" sz="1600" dirty="0">
                <a:latin typeface="Meiryo" panose="020B0604030504040204" pitchFamily="34" charset="-128"/>
                <a:ea typeface="Meiryo" panose="020B0604030504040204" pitchFamily="34" charset="-128"/>
              </a:rPr>
              <a:t>Class A 10000 / Class B 10000</a:t>
            </a:r>
            <a:endParaRPr lang="en-US" altLang="zh-TW" dirty="0">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endParaRPr lang="en-US" altLang="zh-TW" dirty="0">
              <a:latin typeface="Meiryo" panose="020B0604030504040204" pitchFamily="34" charset="-128"/>
              <a:ea typeface="Meiryo" panose="020B0604030504040204" pitchFamily="34" charset="-128"/>
            </a:endParaRPr>
          </a:p>
          <a:p>
            <a:pPr marL="800100" lvl="1" indent="-342900">
              <a:buFont typeface="Arial" panose="020B0604020202020204" pitchFamily="34" charset="0"/>
              <a:buChar char="•"/>
            </a:pPr>
            <a:endParaRPr lang="en-US" altLang="zh-CN" dirty="0">
              <a:latin typeface="Meiryo" panose="020B0604030504040204" pitchFamily="34" charset="-128"/>
              <a:ea typeface="Meiryo" panose="020B0604030504040204" pitchFamily="34" charset="-128"/>
            </a:endParaRPr>
          </a:p>
          <a:p>
            <a:pPr marL="457200" indent="-457200">
              <a:buAutoNum type="arabicParenR"/>
            </a:pPr>
            <a:endParaRPr lang="en-US" dirty="0">
              <a:latin typeface="Meiryo" panose="020B0604030504040204" pitchFamily="34" charset="-128"/>
              <a:ea typeface="Meiryo" panose="020B0604030504040204" pitchFamily="34" charset="-128"/>
            </a:endParaRPr>
          </a:p>
        </p:txBody>
      </p:sp>
      <p:sp>
        <p:nvSpPr>
          <p:cNvPr id="3" name="TextBox 2">
            <a:extLst>
              <a:ext uri="{FF2B5EF4-FFF2-40B4-BE49-F238E27FC236}">
                <a16:creationId xmlns:a16="http://schemas.microsoft.com/office/drawing/2014/main" id="{69BB05FE-4203-954A-8DFF-1AB248C09010}"/>
              </a:ext>
            </a:extLst>
          </p:cNvPr>
          <p:cNvSpPr txBox="1"/>
          <p:nvPr/>
        </p:nvSpPr>
        <p:spPr>
          <a:xfrm>
            <a:off x="67333" y="5779837"/>
            <a:ext cx="8197565" cy="369332"/>
          </a:xfrm>
          <a:prstGeom prst="rect">
            <a:avLst/>
          </a:prstGeom>
          <a:noFill/>
        </p:spPr>
        <p:txBody>
          <a:bodyPr wrap="none" rtlCol="0">
            <a:spAutoFit/>
          </a:bodyPr>
          <a:lstStyle/>
          <a:p>
            <a:r>
              <a:rPr lang="en-US" dirty="0">
                <a:latin typeface="Meiryo" panose="020B0604030504040204" pitchFamily="34" charset="-128"/>
                <a:ea typeface="Meiryo" panose="020B0604030504040204" pitchFamily="34" charset="-128"/>
              </a:rPr>
              <a:t>3) </a:t>
            </a:r>
            <a:r>
              <a:rPr lang="en-US" sz="1200" dirty="0">
                <a:latin typeface="Meiryo" panose="020B0604030504040204" pitchFamily="34" charset="-128"/>
                <a:ea typeface="Meiryo" panose="020B0604030504040204" pitchFamily="34" charset="-128"/>
                <a:hlinkClick r:id="rId4"/>
              </a:rPr>
              <a:t>https://www.ibm.com/cloud/blog/how-to-schedule-a-vsi-power-on-and-off-using-ibm-cloud-functions</a:t>
            </a:r>
            <a:endParaRPr lang="en-US" sz="1200" dirty="0">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1A96FD26-CBED-9941-9E12-8C9019E41FF3}"/>
              </a:ext>
            </a:extLst>
          </p:cNvPr>
          <p:cNvSpPr txBox="1"/>
          <p:nvPr/>
        </p:nvSpPr>
        <p:spPr>
          <a:xfrm>
            <a:off x="325104" y="6038446"/>
            <a:ext cx="1107996" cy="369332"/>
          </a:xfrm>
          <a:prstGeom prst="rect">
            <a:avLst/>
          </a:prstGeom>
          <a:noFill/>
        </p:spPr>
        <p:txBody>
          <a:bodyPr wrap="none" rtlCol="0">
            <a:spAutoFit/>
          </a:bodyPr>
          <a:lstStyle/>
          <a:p>
            <a:r>
              <a:rPr lang="zh-CN" altLang="en-US" dirty="0"/>
              <a:t>回家練習</a:t>
            </a:r>
            <a:endParaRPr lang="en-US" dirty="0"/>
          </a:p>
        </p:txBody>
      </p:sp>
    </p:spTree>
    <p:extLst>
      <p:ext uri="{BB962C8B-B14F-4D97-AF65-F5344CB8AC3E}">
        <p14:creationId xmlns:p14="http://schemas.microsoft.com/office/powerpoint/2010/main" val="55589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80E3DF-34FE-A640-91C6-C02E50D34CD7}"/>
              </a:ext>
            </a:extLst>
          </p:cNvPr>
          <p:cNvSpPr>
            <a:spLocks noGrp="1"/>
          </p:cNvSpPr>
          <p:nvPr>
            <p:ph type="title"/>
          </p:nvPr>
        </p:nvSpPr>
        <p:spPr>
          <a:xfrm>
            <a:off x="628650" y="2766218"/>
            <a:ext cx="7886700" cy="1325563"/>
          </a:xfrm>
        </p:spPr>
        <p:txBody>
          <a:bodyPr>
            <a:noAutofit/>
          </a:bodyPr>
          <a:lstStyle/>
          <a:p>
            <a:pPr algn="ctr"/>
            <a:r>
              <a:rPr lang="en-US" sz="6000" dirty="0">
                <a:latin typeface="Meiryo" panose="020B0604030504040204" pitchFamily="34" charset="-128"/>
                <a:ea typeface="Meiryo" panose="020B0604030504040204" pitchFamily="34" charset="-128"/>
              </a:rPr>
              <a:t>C.O.S.</a:t>
            </a:r>
            <a:br>
              <a:rPr lang="en-US" sz="6000" dirty="0">
                <a:latin typeface="Meiryo" panose="020B0604030504040204" pitchFamily="34" charset="-128"/>
                <a:ea typeface="Meiryo" panose="020B0604030504040204" pitchFamily="34" charset="-128"/>
              </a:rPr>
            </a:br>
            <a:br>
              <a:rPr lang="en-US" sz="6000" dirty="0">
                <a:latin typeface="Meiryo" panose="020B0604030504040204" pitchFamily="34" charset="-128"/>
                <a:ea typeface="Meiryo" panose="020B0604030504040204" pitchFamily="34" charset="-128"/>
              </a:rPr>
            </a:br>
            <a:r>
              <a:rPr lang="en-US" sz="4400" dirty="0">
                <a:latin typeface="Meiryo" panose="020B0604030504040204" pitchFamily="34" charset="-128"/>
                <a:ea typeface="Meiryo" panose="020B0604030504040204" pitchFamily="34" charset="-128"/>
              </a:rPr>
              <a:t>Cloud Object Storage</a:t>
            </a:r>
          </a:p>
        </p:txBody>
      </p:sp>
    </p:spTree>
    <p:extLst>
      <p:ext uri="{BB962C8B-B14F-4D97-AF65-F5344CB8AC3E}">
        <p14:creationId xmlns:p14="http://schemas.microsoft.com/office/powerpoint/2010/main" val="389560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006" y="225789"/>
            <a:ext cx="8227568" cy="1325563"/>
          </a:xfrm>
        </p:spPr>
        <p:txBody>
          <a:bodyPr>
            <a:normAutofit/>
          </a:bodyPr>
          <a:lstStyle/>
          <a:p>
            <a:r>
              <a:rPr lang="zh-CN" altLang="en-US" sz="3600" b="1" dirty="0">
                <a:solidFill>
                  <a:schemeClr val="tx1"/>
                </a:solidFill>
                <a:latin typeface="Meiryo" panose="020B0604030504040204" pitchFamily="34" charset="-128"/>
                <a:ea typeface="Meiryo" panose="020B0604030504040204" pitchFamily="34" charset="-128"/>
              </a:rPr>
              <a:t>為何我們需要</a:t>
            </a:r>
            <a:r>
              <a:rPr lang="en-US" altLang="zh-CN" sz="3600" b="1" dirty="0">
                <a:solidFill>
                  <a:schemeClr val="tx1"/>
                </a:solidFill>
                <a:latin typeface="Meiryo" panose="020B0604030504040204" pitchFamily="34" charset="-128"/>
                <a:ea typeface="Meiryo" panose="020B0604030504040204" pitchFamily="34" charset="-128"/>
              </a:rPr>
              <a:t>Cloud Object Storage</a:t>
            </a:r>
            <a:endParaRPr lang="en-US" sz="3600" b="1" dirty="0">
              <a:solidFill>
                <a:schemeClr val="tx1"/>
              </a:solidFill>
              <a:latin typeface="Meiryo" panose="020B0604030504040204" pitchFamily="34" charset="-128"/>
              <a:ea typeface="Meiryo" panose="020B0604030504040204" pitchFamily="34" charset="-128"/>
            </a:endParaRPr>
          </a:p>
        </p:txBody>
      </p:sp>
      <p:sp>
        <p:nvSpPr>
          <p:cNvPr id="3" name="Slide Number Placeholder 2"/>
          <p:cNvSpPr>
            <a:spLocks noGrp="1"/>
          </p:cNvSpPr>
          <p:nvPr>
            <p:ph type="sldNum" sz="quarter" idx="4294967295"/>
          </p:nvPr>
        </p:nvSpPr>
        <p:spPr>
          <a:xfrm>
            <a:off x="7086600" y="6356350"/>
            <a:ext cx="2057400" cy="365125"/>
          </a:xfrm>
        </p:spPr>
        <p:txBody>
          <a:bodyPr/>
          <a:lstStyle/>
          <a:p>
            <a:pPr defTabSz="685809">
              <a:defRPr/>
            </a:pPr>
            <a:fld id="{D0BE6F14-FF48-0F4F-A8AA-2E3F25371E4A}" type="slidenum">
              <a:rPr lang="en-US" kern="1200">
                <a:solidFill>
                  <a:srgbClr val="000000"/>
                </a:solidFill>
                <a:latin typeface="Meiryo" panose="020B0604030504040204" pitchFamily="34" charset="-128"/>
                <a:ea typeface="Meiryo" panose="020B0604030504040204" pitchFamily="34" charset="-128"/>
              </a:rPr>
              <a:pPr defTabSz="685809">
                <a:defRPr/>
              </a:pPr>
              <a:t>18</a:t>
            </a:fld>
            <a:endParaRPr lang="en-US" kern="1200" dirty="0">
              <a:solidFill>
                <a:srgbClr val="000000"/>
              </a:solidFill>
              <a:latin typeface="Meiryo" panose="020B0604030504040204" pitchFamily="34" charset="-128"/>
              <a:ea typeface="Meiryo" panose="020B0604030504040204" pitchFamily="34" charset="-128"/>
            </a:endParaRPr>
          </a:p>
        </p:txBody>
      </p:sp>
      <p:sp>
        <p:nvSpPr>
          <p:cNvPr id="25" name="object 94">
            <a:extLst>
              <a:ext uri="{FF2B5EF4-FFF2-40B4-BE49-F238E27FC236}">
                <a16:creationId xmlns:a16="http://schemas.microsoft.com/office/drawing/2014/main" id="{8A2458F8-66F4-48AB-81F5-F1D6AA292879}"/>
              </a:ext>
            </a:extLst>
          </p:cNvPr>
          <p:cNvSpPr txBox="1"/>
          <p:nvPr/>
        </p:nvSpPr>
        <p:spPr>
          <a:xfrm>
            <a:off x="350915" y="2074912"/>
            <a:ext cx="3509161" cy="1116011"/>
          </a:xfrm>
          <a:prstGeom prst="rect">
            <a:avLst/>
          </a:prstGeom>
        </p:spPr>
        <p:txBody>
          <a:bodyPr vert="horz" wrap="square" lIns="0" tIns="7938" rIns="0" bIns="0" rtlCol="0">
            <a:spAutoFit/>
          </a:bodyPr>
          <a:lstStyle/>
          <a:p>
            <a:pPr marL="7938" defTabSz="571507">
              <a:spcBef>
                <a:spcPts val="900"/>
              </a:spcBef>
              <a:tabLst>
                <a:tab pos="150815" algn="l"/>
              </a:tabLst>
            </a:pPr>
            <a:r>
              <a:rPr lang="zh-CN" altLang="en-US" sz="2400" b="1" spc="-3" dirty="0">
                <a:solidFill>
                  <a:srgbClr val="0064FF">
                    <a:lumMod val="75000"/>
                  </a:srgbClr>
                </a:solidFill>
                <a:latin typeface="Meiryo" panose="020B0604030504040204" pitchFamily="34" charset="-128"/>
                <a:ea typeface="Meiryo" panose="020B0604030504040204" pitchFamily="34" charset="-128"/>
                <a:cs typeface="IBMPlexSans-Text"/>
              </a:rPr>
              <a:t>在預先傳輸至雲端及雲端原生工作量的上，保護彈性資料儲存目的地</a:t>
            </a:r>
            <a:endParaRPr lang="en-US" sz="1600" dirty="0">
              <a:solidFill>
                <a:srgbClr val="FFFFFF"/>
              </a:solidFill>
              <a:latin typeface="Meiryo" panose="020B0604030504040204" pitchFamily="34" charset="-128"/>
              <a:ea typeface="Meiryo" panose="020B0604030504040204" pitchFamily="34" charset="-128"/>
              <a:cs typeface="IBMPlexSans-Text"/>
            </a:endParaRPr>
          </a:p>
        </p:txBody>
      </p:sp>
      <p:sp>
        <p:nvSpPr>
          <p:cNvPr id="33" name="object 8">
            <a:extLst>
              <a:ext uri="{FF2B5EF4-FFF2-40B4-BE49-F238E27FC236}">
                <a16:creationId xmlns:a16="http://schemas.microsoft.com/office/drawing/2014/main" id="{3D76939A-F331-4D17-A38B-030B8CD2348F}"/>
              </a:ext>
            </a:extLst>
          </p:cNvPr>
          <p:cNvSpPr/>
          <p:nvPr/>
        </p:nvSpPr>
        <p:spPr>
          <a:xfrm flipH="1">
            <a:off x="6674840" y="2558886"/>
            <a:ext cx="45719" cy="842577"/>
          </a:xfrm>
          <a:custGeom>
            <a:avLst/>
            <a:gdLst/>
            <a:ahLst/>
            <a:cxnLst/>
            <a:rect l="l" t="t" r="r" b="b"/>
            <a:pathLst>
              <a:path h="606425">
                <a:moveTo>
                  <a:pt x="0" y="0"/>
                </a:moveTo>
                <a:lnTo>
                  <a:pt x="0" y="605993"/>
                </a:lnTo>
              </a:path>
            </a:pathLst>
          </a:custGeom>
          <a:ln w="66675">
            <a:solidFill>
              <a:schemeClr val="tx2">
                <a:lumMod val="50000"/>
              </a:schemeClr>
            </a:solidFill>
            <a:prstDash val="lgDash"/>
            <a:headEnd type="triangle"/>
            <a:tailEnd type="triangle"/>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34" name="object 10">
            <a:extLst>
              <a:ext uri="{FF2B5EF4-FFF2-40B4-BE49-F238E27FC236}">
                <a16:creationId xmlns:a16="http://schemas.microsoft.com/office/drawing/2014/main" id="{3A8BD489-6EBE-467C-B7C3-B9C6A595095A}"/>
              </a:ext>
            </a:extLst>
          </p:cNvPr>
          <p:cNvSpPr/>
          <p:nvPr/>
        </p:nvSpPr>
        <p:spPr>
          <a:xfrm>
            <a:off x="4073679" y="1368261"/>
            <a:ext cx="0" cy="2381250"/>
          </a:xfrm>
          <a:custGeom>
            <a:avLst/>
            <a:gdLst/>
            <a:ahLst/>
            <a:cxnLst/>
            <a:rect l="l" t="t" r="r" b="b"/>
            <a:pathLst>
              <a:path h="3810000">
                <a:moveTo>
                  <a:pt x="0" y="0"/>
                </a:moveTo>
                <a:lnTo>
                  <a:pt x="0" y="3809580"/>
                </a:lnTo>
              </a:path>
            </a:pathLst>
          </a:custGeom>
          <a:ln w="38100">
            <a:solidFill>
              <a:srgbClr val="A6A4A6"/>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35" name="object 11">
            <a:extLst>
              <a:ext uri="{FF2B5EF4-FFF2-40B4-BE49-F238E27FC236}">
                <a16:creationId xmlns:a16="http://schemas.microsoft.com/office/drawing/2014/main" id="{3C228DB3-DC36-4C08-8EA3-1E7A7DB83411}"/>
              </a:ext>
            </a:extLst>
          </p:cNvPr>
          <p:cNvSpPr/>
          <p:nvPr/>
        </p:nvSpPr>
        <p:spPr>
          <a:xfrm flipH="1">
            <a:off x="4061139" y="4904024"/>
            <a:ext cx="45719" cy="914400"/>
          </a:xfrm>
          <a:custGeom>
            <a:avLst/>
            <a:gdLst/>
            <a:ahLst/>
            <a:cxnLst/>
            <a:rect l="l" t="t" r="r" b="b"/>
            <a:pathLst>
              <a:path h="779145">
                <a:moveTo>
                  <a:pt x="0" y="0"/>
                </a:moveTo>
                <a:lnTo>
                  <a:pt x="0" y="778522"/>
                </a:lnTo>
              </a:path>
            </a:pathLst>
          </a:custGeom>
          <a:ln w="38100">
            <a:solidFill>
              <a:srgbClr val="A6A4A6"/>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44" name="object 34">
            <a:extLst>
              <a:ext uri="{FF2B5EF4-FFF2-40B4-BE49-F238E27FC236}">
                <a16:creationId xmlns:a16="http://schemas.microsoft.com/office/drawing/2014/main" id="{6C71F296-2961-4388-A534-0CF0FFBDA16C}"/>
              </a:ext>
            </a:extLst>
          </p:cNvPr>
          <p:cNvSpPr txBox="1"/>
          <p:nvPr/>
        </p:nvSpPr>
        <p:spPr>
          <a:xfrm>
            <a:off x="3551282" y="4085200"/>
            <a:ext cx="1836335" cy="469680"/>
          </a:xfrm>
          <a:prstGeom prst="rect">
            <a:avLst/>
          </a:prstGeom>
        </p:spPr>
        <p:txBody>
          <a:bodyPr vert="horz" wrap="square" lIns="0" tIns="7938" rIns="0" bIns="0" rtlCol="0">
            <a:spAutoFit/>
          </a:bodyPr>
          <a:lstStyle/>
          <a:p>
            <a:pPr marR="3175" defTabSz="571507">
              <a:spcBef>
                <a:spcPts val="63"/>
              </a:spcBef>
            </a:pPr>
            <a:r>
              <a:rPr lang="zh-CN" altLang="en-US" sz="1500" spc="-6" dirty="0">
                <a:solidFill>
                  <a:srgbClr val="000E5E"/>
                </a:solidFill>
                <a:latin typeface="Meiryo" panose="020B0604030504040204" pitchFamily="34" charset="-128"/>
                <a:ea typeface="Meiryo" panose="020B0604030504040204" pitchFamily="34" charset="-128"/>
                <a:cs typeface="IBMPlexSans-Text"/>
              </a:rPr>
              <a:t>儲存</a:t>
            </a:r>
            <a:r>
              <a:rPr sz="1500" spc="-6" dirty="0">
                <a:solidFill>
                  <a:srgbClr val="000E5E"/>
                </a:solidFill>
                <a:latin typeface="Meiryo" panose="020B0604030504040204" pitchFamily="34" charset="-128"/>
                <a:ea typeface="Meiryo" panose="020B0604030504040204" pitchFamily="34" charset="-128"/>
                <a:cs typeface="IBMPlexSans-Text"/>
              </a:rPr>
              <a:t>, </a:t>
            </a:r>
            <a:r>
              <a:rPr lang="zh-CN" altLang="en-US" sz="1500" spc="-6" dirty="0">
                <a:solidFill>
                  <a:srgbClr val="000E5E"/>
                </a:solidFill>
                <a:latin typeface="Meiryo" panose="020B0604030504040204" pitchFamily="34" charset="-128"/>
                <a:ea typeface="Meiryo" panose="020B0604030504040204" pitchFamily="34" charset="-128"/>
                <a:cs typeface="IBMPlexSans-Text"/>
              </a:rPr>
              <a:t>存取</a:t>
            </a:r>
            <a:r>
              <a:rPr sz="1500" spc="-6" dirty="0">
                <a:solidFill>
                  <a:srgbClr val="000E5E"/>
                </a:solidFill>
                <a:latin typeface="Meiryo" panose="020B0604030504040204" pitchFamily="34" charset="-128"/>
                <a:ea typeface="Meiryo" panose="020B0604030504040204" pitchFamily="34" charset="-128"/>
                <a:cs typeface="IBMPlexSans-Text"/>
              </a:rPr>
              <a:t>, </a:t>
            </a:r>
            <a:r>
              <a:rPr lang="zh-CN" altLang="en-US" sz="1500" spc="-6" dirty="0">
                <a:solidFill>
                  <a:srgbClr val="000E5E"/>
                </a:solidFill>
                <a:latin typeface="Meiryo" panose="020B0604030504040204" pitchFamily="34" charset="-128"/>
                <a:ea typeface="Meiryo" panose="020B0604030504040204" pitchFamily="34" charset="-128"/>
                <a:cs typeface="IBMPlexSans-Text"/>
              </a:rPr>
              <a:t>備份</a:t>
            </a:r>
            <a:r>
              <a:rPr lang="zh-TW" altLang="en-US" sz="1500" spc="-6" dirty="0">
                <a:solidFill>
                  <a:srgbClr val="000E5E"/>
                </a:solidFill>
                <a:latin typeface="Meiryo" panose="020B0604030504040204" pitchFamily="34" charset="-128"/>
                <a:ea typeface="Meiryo" panose="020B0604030504040204" pitchFamily="34" charset="-128"/>
                <a:cs typeface="IBMPlexSans-Text"/>
              </a:rPr>
              <a:t> </a:t>
            </a:r>
            <a:r>
              <a:rPr sz="1500" dirty="0">
                <a:solidFill>
                  <a:srgbClr val="000E5E"/>
                </a:solidFill>
                <a:latin typeface="Meiryo" panose="020B0604030504040204" pitchFamily="34" charset="-128"/>
                <a:ea typeface="Meiryo" panose="020B0604030504040204" pitchFamily="34" charset="-128"/>
                <a:cs typeface="IBMPlexSans-Text"/>
              </a:rPr>
              <a:t>&amp; </a:t>
            </a:r>
            <a:r>
              <a:rPr lang="zh-CN" altLang="en-US" sz="1500" dirty="0">
                <a:solidFill>
                  <a:srgbClr val="000E5E"/>
                </a:solidFill>
                <a:latin typeface="Meiryo" panose="020B0604030504040204" pitchFamily="34" charset="-128"/>
                <a:ea typeface="Meiryo" panose="020B0604030504040204" pitchFamily="34" charset="-128"/>
                <a:cs typeface="IBMPlexSans-Text"/>
              </a:rPr>
              <a:t>長期存放資料</a:t>
            </a:r>
            <a:endParaRPr sz="1500" dirty="0">
              <a:solidFill>
                <a:srgbClr val="000E5E"/>
              </a:solidFill>
              <a:latin typeface="Meiryo" panose="020B0604030504040204" pitchFamily="34" charset="-128"/>
              <a:ea typeface="Meiryo" panose="020B0604030504040204" pitchFamily="34" charset="-128"/>
              <a:cs typeface="IBMPlexSans-Text"/>
            </a:endParaRPr>
          </a:p>
        </p:txBody>
      </p:sp>
      <p:sp>
        <p:nvSpPr>
          <p:cNvPr id="60" name="object 84">
            <a:extLst>
              <a:ext uri="{FF2B5EF4-FFF2-40B4-BE49-F238E27FC236}">
                <a16:creationId xmlns:a16="http://schemas.microsoft.com/office/drawing/2014/main" id="{B59BD4EC-3F42-49B7-B5E9-E679A904631D}"/>
              </a:ext>
            </a:extLst>
          </p:cNvPr>
          <p:cNvSpPr txBox="1"/>
          <p:nvPr/>
        </p:nvSpPr>
        <p:spPr>
          <a:xfrm>
            <a:off x="5236530" y="5094363"/>
            <a:ext cx="3907470" cy="598755"/>
          </a:xfrm>
          <a:prstGeom prst="rect">
            <a:avLst/>
          </a:prstGeom>
        </p:spPr>
        <p:txBody>
          <a:bodyPr vert="horz" wrap="square" lIns="0" tIns="7938" rIns="0" bIns="0" rtlCol="0">
            <a:spAutoFit/>
          </a:bodyPr>
          <a:lstStyle/>
          <a:p>
            <a:pPr marL="293692" marR="3175" indent="-285754" defTabSz="571507">
              <a:lnSpc>
                <a:spcPct val="138900"/>
              </a:lnSpc>
              <a:spcBef>
                <a:spcPts val="63"/>
              </a:spcBef>
              <a:buFont typeface="Arial" panose="020B0604020202020204" pitchFamily="34" charset="0"/>
              <a:buChar char="•"/>
            </a:pPr>
            <a:r>
              <a:rPr lang="zh-CN" altLang="en-US" sz="1400" spc="-3" dirty="0">
                <a:solidFill>
                  <a:srgbClr val="000E5E"/>
                </a:solidFill>
                <a:latin typeface="Meiryo" panose="020B0604030504040204" pitchFamily="34" charset="-128"/>
                <a:ea typeface="Meiryo" panose="020B0604030504040204" pitchFamily="34" charset="-128"/>
                <a:cs typeface="IBMPlexSans-Text"/>
              </a:rPr>
              <a:t>建立在</a:t>
            </a:r>
            <a:r>
              <a:rPr lang="en-US" altLang="zh-CN" sz="1400" spc="-3" dirty="0">
                <a:solidFill>
                  <a:srgbClr val="000E5E"/>
                </a:solidFill>
                <a:latin typeface="Meiryo" panose="020B0604030504040204" pitchFamily="34" charset="-128"/>
                <a:ea typeface="Meiryo" panose="020B0604030504040204" pitchFamily="34" charset="-128"/>
                <a:cs typeface="IBMPlexSans-Text"/>
              </a:rPr>
              <a:t>IBM Cloud </a:t>
            </a:r>
            <a:r>
              <a:rPr lang="zh-CN" altLang="en-US" sz="1400" spc="-3" dirty="0">
                <a:solidFill>
                  <a:srgbClr val="000E5E"/>
                </a:solidFill>
                <a:latin typeface="Meiryo" panose="020B0604030504040204" pitchFamily="34" charset="-128"/>
                <a:ea typeface="Meiryo" panose="020B0604030504040204" pitchFamily="34" charset="-128"/>
                <a:cs typeface="IBMPlexSans-Text"/>
              </a:rPr>
              <a:t>雲基礎設施</a:t>
            </a:r>
            <a:endParaRPr lang="en-US" altLang="zh-CN" sz="1400" spc="-3" dirty="0">
              <a:solidFill>
                <a:srgbClr val="000E5E"/>
              </a:solidFill>
              <a:latin typeface="Meiryo" panose="020B0604030504040204" pitchFamily="34" charset="-128"/>
              <a:ea typeface="Meiryo" panose="020B0604030504040204" pitchFamily="34" charset="-128"/>
              <a:cs typeface="IBMPlexSans-Text"/>
            </a:endParaRPr>
          </a:p>
          <a:p>
            <a:pPr marL="293692" marR="3175" indent="-285754" defTabSz="571507">
              <a:lnSpc>
                <a:spcPct val="138900"/>
              </a:lnSpc>
              <a:spcBef>
                <a:spcPts val="63"/>
              </a:spcBef>
              <a:buFont typeface="Arial" panose="020B0604020202020204" pitchFamily="34" charset="0"/>
              <a:buChar char="•"/>
            </a:pPr>
            <a:r>
              <a:rPr lang="zh-CN" altLang="en-US" sz="1400" spc="-3" dirty="0">
                <a:solidFill>
                  <a:srgbClr val="000E5E"/>
                </a:solidFill>
                <a:latin typeface="Meiryo" panose="020B0604030504040204" pitchFamily="34" charset="-128"/>
                <a:ea typeface="Meiryo" panose="020B0604030504040204" pitchFamily="34" charset="-128"/>
                <a:cs typeface="IBMPlexSans-Text"/>
              </a:rPr>
              <a:t>超高資料可用性設計</a:t>
            </a:r>
            <a:r>
              <a:rPr lang="zh-TW" altLang="en-US" sz="1400" spc="-3" dirty="0">
                <a:solidFill>
                  <a:srgbClr val="000E5E"/>
                </a:solidFill>
                <a:latin typeface="Meiryo" panose="020B0604030504040204" pitchFamily="34" charset="-128"/>
                <a:ea typeface="Meiryo" panose="020B0604030504040204" pitchFamily="34" charset="-128"/>
                <a:cs typeface="IBMPlexSans-Text"/>
              </a:rPr>
              <a:t> </a:t>
            </a:r>
            <a:r>
              <a:rPr sz="1400" spc="-3" dirty="0">
                <a:solidFill>
                  <a:srgbClr val="000E5E"/>
                </a:solidFill>
                <a:latin typeface="Meiryo" panose="020B0604030504040204" pitchFamily="34" charset="-128"/>
                <a:ea typeface="Meiryo" panose="020B0604030504040204" pitchFamily="34" charset="-128"/>
                <a:cs typeface="IBMPlexSans-Text"/>
              </a:rPr>
              <a:t>Cross Region</a:t>
            </a:r>
            <a:endParaRPr sz="1050" dirty="0">
              <a:solidFill>
                <a:srgbClr val="000E5E"/>
              </a:solidFill>
              <a:latin typeface="Meiryo" panose="020B0604030504040204" pitchFamily="34" charset="-128"/>
              <a:ea typeface="Meiryo" panose="020B0604030504040204" pitchFamily="34" charset="-128"/>
              <a:cs typeface="IBMPlexSans-Text"/>
            </a:endParaRPr>
          </a:p>
        </p:txBody>
      </p:sp>
      <p:sp>
        <p:nvSpPr>
          <p:cNvPr id="61" name="object 85">
            <a:extLst>
              <a:ext uri="{FF2B5EF4-FFF2-40B4-BE49-F238E27FC236}">
                <a16:creationId xmlns:a16="http://schemas.microsoft.com/office/drawing/2014/main" id="{B5B00307-1B67-4714-8227-1DFD0EF6582A}"/>
              </a:ext>
            </a:extLst>
          </p:cNvPr>
          <p:cNvSpPr/>
          <p:nvPr/>
        </p:nvSpPr>
        <p:spPr>
          <a:xfrm>
            <a:off x="3962913" y="3809450"/>
            <a:ext cx="196453" cy="123428"/>
          </a:xfrm>
          <a:custGeom>
            <a:avLst/>
            <a:gdLst/>
            <a:ahLst/>
            <a:cxnLst/>
            <a:rect l="l" t="t" r="r" b="b"/>
            <a:pathLst>
              <a:path w="314325" h="197485">
                <a:moveTo>
                  <a:pt x="265722" y="98590"/>
                </a:moveTo>
                <a:lnTo>
                  <a:pt x="258129" y="60216"/>
                </a:lnTo>
                <a:lnTo>
                  <a:pt x="237423" y="28878"/>
                </a:lnTo>
                <a:lnTo>
                  <a:pt x="206711" y="7748"/>
                </a:lnTo>
                <a:lnTo>
                  <a:pt x="169100" y="0"/>
                </a:lnTo>
                <a:lnTo>
                  <a:pt x="142982" y="3644"/>
                </a:lnTo>
                <a:lnTo>
                  <a:pt x="119583" y="13917"/>
                </a:lnTo>
                <a:lnTo>
                  <a:pt x="99870" y="29826"/>
                </a:lnTo>
                <a:lnTo>
                  <a:pt x="84810" y="50380"/>
                </a:lnTo>
                <a:lnTo>
                  <a:pt x="80797" y="49682"/>
                </a:lnTo>
                <a:lnTo>
                  <a:pt x="76682" y="49288"/>
                </a:lnTo>
                <a:lnTo>
                  <a:pt x="72466" y="49288"/>
                </a:lnTo>
                <a:lnTo>
                  <a:pt x="44255" y="55099"/>
                </a:lnTo>
                <a:lnTo>
                  <a:pt x="21221" y="70946"/>
                </a:lnTo>
                <a:lnTo>
                  <a:pt x="5693" y="94449"/>
                </a:lnTo>
                <a:lnTo>
                  <a:pt x="0" y="123228"/>
                </a:lnTo>
                <a:lnTo>
                  <a:pt x="5693" y="152011"/>
                </a:lnTo>
                <a:lnTo>
                  <a:pt x="21221" y="175513"/>
                </a:lnTo>
                <a:lnTo>
                  <a:pt x="44255" y="191358"/>
                </a:lnTo>
                <a:lnTo>
                  <a:pt x="72466" y="197167"/>
                </a:lnTo>
                <a:lnTo>
                  <a:pt x="261721" y="197167"/>
                </a:lnTo>
                <a:lnTo>
                  <a:pt x="265722" y="197167"/>
                </a:lnTo>
                <a:lnTo>
                  <a:pt x="284527" y="193295"/>
                </a:lnTo>
                <a:lnTo>
                  <a:pt x="299883" y="182733"/>
                </a:lnTo>
                <a:lnTo>
                  <a:pt x="310236" y="167067"/>
                </a:lnTo>
                <a:lnTo>
                  <a:pt x="314032" y="147878"/>
                </a:lnTo>
                <a:lnTo>
                  <a:pt x="310236" y="128690"/>
                </a:lnTo>
                <a:lnTo>
                  <a:pt x="299883" y="113023"/>
                </a:lnTo>
                <a:lnTo>
                  <a:pt x="284527" y="102462"/>
                </a:lnTo>
                <a:lnTo>
                  <a:pt x="265722" y="98590"/>
                </a:lnTo>
                <a:close/>
              </a:path>
            </a:pathLst>
          </a:custGeom>
          <a:ln w="38100">
            <a:solidFill>
              <a:srgbClr val="A6A4A6"/>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62" name="object 86">
            <a:extLst>
              <a:ext uri="{FF2B5EF4-FFF2-40B4-BE49-F238E27FC236}">
                <a16:creationId xmlns:a16="http://schemas.microsoft.com/office/drawing/2014/main" id="{0C5EA6DF-5089-4376-81B9-A480C6DE75F4}"/>
              </a:ext>
            </a:extLst>
          </p:cNvPr>
          <p:cNvSpPr/>
          <p:nvPr/>
        </p:nvSpPr>
        <p:spPr>
          <a:xfrm>
            <a:off x="3998312" y="4702226"/>
            <a:ext cx="196453" cy="123428"/>
          </a:xfrm>
          <a:custGeom>
            <a:avLst/>
            <a:gdLst/>
            <a:ahLst/>
            <a:cxnLst/>
            <a:rect l="l" t="t" r="r" b="b"/>
            <a:pathLst>
              <a:path w="314325" h="197484">
                <a:moveTo>
                  <a:pt x="265722" y="98590"/>
                </a:moveTo>
                <a:lnTo>
                  <a:pt x="258129" y="60216"/>
                </a:lnTo>
                <a:lnTo>
                  <a:pt x="237423" y="28878"/>
                </a:lnTo>
                <a:lnTo>
                  <a:pt x="206711" y="7748"/>
                </a:lnTo>
                <a:lnTo>
                  <a:pt x="169100" y="0"/>
                </a:lnTo>
                <a:lnTo>
                  <a:pt x="142982" y="3644"/>
                </a:lnTo>
                <a:lnTo>
                  <a:pt x="119583" y="13917"/>
                </a:lnTo>
                <a:lnTo>
                  <a:pt x="99870" y="29826"/>
                </a:lnTo>
                <a:lnTo>
                  <a:pt x="84810" y="50380"/>
                </a:lnTo>
                <a:lnTo>
                  <a:pt x="80797" y="49682"/>
                </a:lnTo>
                <a:lnTo>
                  <a:pt x="76682" y="49288"/>
                </a:lnTo>
                <a:lnTo>
                  <a:pt x="72466" y="49288"/>
                </a:lnTo>
                <a:lnTo>
                  <a:pt x="44255" y="55099"/>
                </a:lnTo>
                <a:lnTo>
                  <a:pt x="21221" y="70946"/>
                </a:lnTo>
                <a:lnTo>
                  <a:pt x="5693" y="94449"/>
                </a:lnTo>
                <a:lnTo>
                  <a:pt x="0" y="123228"/>
                </a:lnTo>
                <a:lnTo>
                  <a:pt x="5693" y="152011"/>
                </a:lnTo>
                <a:lnTo>
                  <a:pt x="21221" y="175513"/>
                </a:lnTo>
                <a:lnTo>
                  <a:pt x="44255" y="191358"/>
                </a:lnTo>
                <a:lnTo>
                  <a:pt x="72466" y="197167"/>
                </a:lnTo>
                <a:lnTo>
                  <a:pt x="261721" y="197167"/>
                </a:lnTo>
                <a:lnTo>
                  <a:pt x="265722" y="197167"/>
                </a:lnTo>
                <a:lnTo>
                  <a:pt x="284527" y="193295"/>
                </a:lnTo>
                <a:lnTo>
                  <a:pt x="299883" y="182733"/>
                </a:lnTo>
                <a:lnTo>
                  <a:pt x="310236" y="167067"/>
                </a:lnTo>
                <a:lnTo>
                  <a:pt x="314032" y="147878"/>
                </a:lnTo>
                <a:lnTo>
                  <a:pt x="310236" y="128690"/>
                </a:lnTo>
                <a:lnTo>
                  <a:pt x="299883" y="113023"/>
                </a:lnTo>
                <a:lnTo>
                  <a:pt x="284527" y="102462"/>
                </a:lnTo>
                <a:lnTo>
                  <a:pt x="265722" y="98590"/>
                </a:lnTo>
                <a:close/>
              </a:path>
            </a:pathLst>
          </a:custGeom>
          <a:ln w="38100">
            <a:solidFill>
              <a:srgbClr val="A6A4A6"/>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45" name="object 35">
            <a:extLst>
              <a:ext uri="{FF2B5EF4-FFF2-40B4-BE49-F238E27FC236}">
                <a16:creationId xmlns:a16="http://schemas.microsoft.com/office/drawing/2014/main" id="{24721240-5C9D-419D-AB55-DBDD4D39DB34}"/>
              </a:ext>
            </a:extLst>
          </p:cNvPr>
          <p:cNvSpPr/>
          <p:nvPr/>
        </p:nvSpPr>
        <p:spPr>
          <a:xfrm>
            <a:off x="4488497" y="1459162"/>
            <a:ext cx="2194560" cy="1097280"/>
          </a:xfrm>
          <a:custGeom>
            <a:avLst/>
            <a:gdLst/>
            <a:ahLst/>
            <a:cxnLst/>
            <a:rect l="l" t="t" r="r" b="b"/>
            <a:pathLst>
              <a:path w="3413759" h="1633855">
                <a:moveTo>
                  <a:pt x="0" y="1633804"/>
                </a:moveTo>
                <a:lnTo>
                  <a:pt x="3413759" y="1633804"/>
                </a:lnTo>
                <a:lnTo>
                  <a:pt x="3413759" y="0"/>
                </a:lnTo>
                <a:lnTo>
                  <a:pt x="0" y="0"/>
                </a:lnTo>
                <a:lnTo>
                  <a:pt x="0" y="1633804"/>
                </a:lnTo>
                <a:close/>
              </a:path>
            </a:pathLst>
          </a:custGeom>
          <a:solidFill>
            <a:srgbClr val="EAEAEA"/>
          </a:solid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46" name="object 36">
            <a:extLst>
              <a:ext uri="{FF2B5EF4-FFF2-40B4-BE49-F238E27FC236}">
                <a16:creationId xmlns:a16="http://schemas.microsoft.com/office/drawing/2014/main" id="{2C1BB760-0FBF-474C-8234-9E017202B9E8}"/>
              </a:ext>
            </a:extLst>
          </p:cNvPr>
          <p:cNvSpPr/>
          <p:nvPr/>
        </p:nvSpPr>
        <p:spPr>
          <a:xfrm>
            <a:off x="6755232" y="1459162"/>
            <a:ext cx="2194560" cy="1097280"/>
          </a:xfrm>
          <a:custGeom>
            <a:avLst/>
            <a:gdLst/>
            <a:ahLst/>
            <a:cxnLst/>
            <a:rect l="l" t="t" r="r" b="b"/>
            <a:pathLst>
              <a:path w="3413759" h="1633855">
                <a:moveTo>
                  <a:pt x="0" y="1633804"/>
                </a:moveTo>
                <a:lnTo>
                  <a:pt x="3413760" y="1633804"/>
                </a:lnTo>
                <a:lnTo>
                  <a:pt x="3413760" y="0"/>
                </a:lnTo>
                <a:lnTo>
                  <a:pt x="0" y="0"/>
                </a:lnTo>
                <a:lnTo>
                  <a:pt x="0" y="1633804"/>
                </a:lnTo>
                <a:close/>
              </a:path>
            </a:pathLst>
          </a:custGeom>
          <a:solidFill>
            <a:srgbClr val="EAEAEA"/>
          </a:solid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47" name="object 37">
            <a:extLst>
              <a:ext uri="{FF2B5EF4-FFF2-40B4-BE49-F238E27FC236}">
                <a16:creationId xmlns:a16="http://schemas.microsoft.com/office/drawing/2014/main" id="{4395EAE2-CDE6-4BB1-B50F-FFAAC26CB32F}"/>
              </a:ext>
            </a:extLst>
          </p:cNvPr>
          <p:cNvSpPr txBox="1"/>
          <p:nvPr/>
        </p:nvSpPr>
        <p:spPr>
          <a:xfrm>
            <a:off x="7240125" y="1562670"/>
            <a:ext cx="1382289" cy="223459"/>
          </a:xfrm>
          <a:prstGeom prst="rect">
            <a:avLst/>
          </a:prstGeom>
        </p:spPr>
        <p:txBody>
          <a:bodyPr vert="horz" wrap="square" lIns="0" tIns="7938" rIns="0" bIns="0" rtlCol="0">
            <a:spAutoFit/>
          </a:bodyPr>
          <a:lstStyle/>
          <a:p>
            <a:pPr defTabSz="571507">
              <a:spcBef>
                <a:spcPts val="63"/>
              </a:spcBef>
            </a:pPr>
            <a:r>
              <a:rPr sz="1400" dirty="0">
                <a:solidFill>
                  <a:srgbClr val="231F20"/>
                </a:solidFill>
                <a:latin typeface="Meiryo" panose="020B0604030504040204" pitchFamily="34" charset="-128"/>
                <a:ea typeface="Meiryo" panose="020B0604030504040204" pitchFamily="34" charset="-128"/>
                <a:cs typeface="IBMPlexSans-Text"/>
              </a:rPr>
              <a:t>Cloud</a:t>
            </a:r>
            <a:r>
              <a:rPr sz="1400" spc="-38" dirty="0">
                <a:solidFill>
                  <a:srgbClr val="231F20"/>
                </a:solidFill>
                <a:latin typeface="Meiryo" panose="020B0604030504040204" pitchFamily="34" charset="-128"/>
                <a:ea typeface="Meiryo" panose="020B0604030504040204" pitchFamily="34" charset="-128"/>
                <a:cs typeface="IBMPlexSans-Text"/>
              </a:rPr>
              <a:t> </a:t>
            </a:r>
            <a:r>
              <a:rPr sz="1400" spc="-3" dirty="0">
                <a:solidFill>
                  <a:srgbClr val="231F20"/>
                </a:solidFill>
                <a:latin typeface="Meiryo" panose="020B0604030504040204" pitchFamily="34" charset="-128"/>
                <a:ea typeface="Meiryo" panose="020B0604030504040204" pitchFamily="34" charset="-128"/>
                <a:cs typeface="IBMPlexSans-Text"/>
              </a:rPr>
              <a:t>Services</a:t>
            </a:r>
            <a:endParaRPr sz="1400" dirty="0">
              <a:solidFill>
                <a:prstClr val="black"/>
              </a:solidFill>
              <a:latin typeface="Meiryo" panose="020B0604030504040204" pitchFamily="34" charset="-128"/>
              <a:ea typeface="Meiryo" panose="020B0604030504040204" pitchFamily="34" charset="-128"/>
              <a:cs typeface="IBMPlexSans-Text"/>
            </a:endParaRPr>
          </a:p>
        </p:txBody>
      </p:sp>
      <p:sp>
        <p:nvSpPr>
          <p:cNvPr id="48" name="object 40">
            <a:extLst>
              <a:ext uri="{FF2B5EF4-FFF2-40B4-BE49-F238E27FC236}">
                <a16:creationId xmlns:a16="http://schemas.microsoft.com/office/drawing/2014/main" id="{D78D6209-62D5-4543-97B6-E11767990CAF}"/>
              </a:ext>
            </a:extLst>
          </p:cNvPr>
          <p:cNvSpPr txBox="1"/>
          <p:nvPr/>
        </p:nvSpPr>
        <p:spPr>
          <a:xfrm>
            <a:off x="7766883" y="2252608"/>
            <a:ext cx="613440" cy="146515"/>
          </a:xfrm>
          <a:prstGeom prst="rect">
            <a:avLst/>
          </a:prstGeom>
        </p:spPr>
        <p:txBody>
          <a:bodyPr vert="horz" wrap="square" lIns="0" tIns="7938" rIns="0" bIns="0" rtlCol="0">
            <a:spAutoFit/>
          </a:bodyPr>
          <a:lstStyle/>
          <a:p>
            <a:pPr defTabSz="571507">
              <a:spcBef>
                <a:spcPts val="63"/>
              </a:spcBef>
            </a:pPr>
            <a:r>
              <a:rPr sz="900" dirty="0">
                <a:solidFill>
                  <a:srgbClr val="231F20"/>
                </a:solidFill>
                <a:latin typeface="Meiryo" panose="020B0604030504040204" pitchFamily="34" charset="-128"/>
                <a:ea typeface="Meiryo" panose="020B0604030504040204" pitchFamily="34" charset="-128"/>
                <a:cs typeface="IBMPlexSans-Text"/>
              </a:rPr>
              <a:t>Bloc</a:t>
            </a:r>
            <a:r>
              <a:rPr sz="900" spc="-13" dirty="0">
                <a:solidFill>
                  <a:srgbClr val="231F20"/>
                </a:solidFill>
                <a:latin typeface="Meiryo" panose="020B0604030504040204" pitchFamily="34" charset="-128"/>
                <a:ea typeface="Meiryo" panose="020B0604030504040204" pitchFamily="34" charset="-128"/>
                <a:cs typeface="IBMPlexSans-Text"/>
              </a:rPr>
              <a:t>k</a:t>
            </a:r>
            <a:r>
              <a:rPr sz="900" dirty="0">
                <a:solidFill>
                  <a:srgbClr val="231F20"/>
                </a:solidFill>
                <a:latin typeface="Meiryo" panose="020B0604030504040204" pitchFamily="34" charset="-128"/>
                <a:ea typeface="Meiryo" panose="020B0604030504040204" pitchFamily="34" charset="-128"/>
                <a:cs typeface="IBMPlexSans-Text"/>
              </a:rPr>
              <a:t>chain</a:t>
            </a:r>
            <a:endParaRPr sz="625" dirty="0">
              <a:solidFill>
                <a:prstClr val="black"/>
              </a:solidFill>
              <a:latin typeface="Meiryo" panose="020B0604030504040204" pitchFamily="34" charset="-128"/>
              <a:ea typeface="Meiryo" panose="020B0604030504040204" pitchFamily="34" charset="-128"/>
              <a:cs typeface="IBMPlexSans-Text"/>
            </a:endParaRPr>
          </a:p>
        </p:txBody>
      </p:sp>
      <p:sp>
        <p:nvSpPr>
          <p:cNvPr id="49" name="object 41">
            <a:extLst>
              <a:ext uri="{FF2B5EF4-FFF2-40B4-BE49-F238E27FC236}">
                <a16:creationId xmlns:a16="http://schemas.microsoft.com/office/drawing/2014/main" id="{92D7123F-C07C-4960-982E-33CD8DFCDC69}"/>
              </a:ext>
            </a:extLst>
          </p:cNvPr>
          <p:cNvSpPr/>
          <p:nvPr/>
        </p:nvSpPr>
        <p:spPr>
          <a:xfrm>
            <a:off x="7829546" y="1909193"/>
            <a:ext cx="285750" cy="285750"/>
          </a:xfrm>
          <a:custGeom>
            <a:avLst/>
            <a:gdLst/>
            <a:ahLst/>
            <a:cxnLst/>
            <a:rect l="l" t="t" r="r" b="b"/>
            <a:pathLst>
              <a:path w="457200" h="457200">
                <a:moveTo>
                  <a:pt x="228600" y="0"/>
                </a:moveTo>
                <a:lnTo>
                  <a:pt x="182529" y="4644"/>
                </a:lnTo>
                <a:lnTo>
                  <a:pt x="139619" y="17964"/>
                </a:lnTo>
                <a:lnTo>
                  <a:pt x="100788" y="39041"/>
                </a:lnTo>
                <a:lnTo>
                  <a:pt x="66955" y="66955"/>
                </a:lnTo>
                <a:lnTo>
                  <a:pt x="39041" y="100788"/>
                </a:lnTo>
                <a:lnTo>
                  <a:pt x="17964" y="139619"/>
                </a:lnTo>
                <a:lnTo>
                  <a:pt x="4644" y="182529"/>
                </a:lnTo>
                <a:lnTo>
                  <a:pt x="0" y="228600"/>
                </a:lnTo>
                <a:lnTo>
                  <a:pt x="4644" y="274670"/>
                </a:lnTo>
                <a:lnTo>
                  <a:pt x="17964" y="317580"/>
                </a:lnTo>
                <a:lnTo>
                  <a:pt x="39041" y="356411"/>
                </a:lnTo>
                <a:lnTo>
                  <a:pt x="66955" y="390244"/>
                </a:lnTo>
                <a:lnTo>
                  <a:pt x="100788" y="418158"/>
                </a:lnTo>
                <a:lnTo>
                  <a:pt x="139619" y="439235"/>
                </a:lnTo>
                <a:lnTo>
                  <a:pt x="182529" y="452555"/>
                </a:lnTo>
                <a:lnTo>
                  <a:pt x="228600" y="457200"/>
                </a:lnTo>
                <a:lnTo>
                  <a:pt x="274670" y="452555"/>
                </a:lnTo>
                <a:lnTo>
                  <a:pt x="317580" y="439235"/>
                </a:lnTo>
                <a:lnTo>
                  <a:pt x="356411" y="418158"/>
                </a:lnTo>
                <a:lnTo>
                  <a:pt x="390244" y="390244"/>
                </a:lnTo>
                <a:lnTo>
                  <a:pt x="418158" y="356411"/>
                </a:lnTo>
                <a:lnTo>
                  <a:pt x="439235" y="317580"/>
                </a:lnTo>
                <a:lnTo>
                  <a:pt x="452555" y="274670"/>
                </a:lnTo>
                <a:lnTo>
                  <a:pt x="457200" y="228600"/>
                </a:lnTo>
                <a:lnTo>
                  <a:pt x="452555" y="182529"/>
                </a:lnTo>
                <a:lnTo>
                  <a:pt x="439235" y="139619"/>
                </a:lnTo>
                <a:lnTo>
                  <a:pt x="418158" y="100788"/>
                </a:lnTo>
                <a:lnTo>
                  <a:pt x="390244" y="66955"/>
                </a:lnTo>
                <a:lnTo>
                  <a:pt x="356411" y="39041"/>
                </a:lnTo>
                <a:lnTo>
                  <a:pt x="317580" y="17964"/>
                </a:lnTo>
                <a:lnTo>
                  <a:pt x="274670" y="4644"/>
                </a:lnTo>
                <a:lnTo>
                  <a:pt x="228600" y="0"/>
                </a:lnTo>
                <a:close/>
              </a:path>
            </a:pathLst>
          </a:custGeom>
          <a:solidFill>
            <a:srgbClr val="003AC9"/>
          </a:solid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0" name="object 42">
            <a:extLst>
              <a:ext uri="{FF2B5EF4-FFF2-40B4-BE49-F238E27FC236}">
                <a16:creationId xmlns:a16="http://schemas.microsoft.com/office/drawing/2014/main" id="{0B3B168C-81C0-45D0-B5A7-D5FEFE0EEC57}"/>
              </a:ext>
            </a:extLst>
          </p:cNvPr>
          <p:cNvSpPr/>
          <p:nvPr/>
        </p:nvSpPr>
        <p:spPr>
          <a:xfrm>
            <a:off x="7910511" y="1980631"/>
            <a:ext cx="107156" cy="0"/>
          </a:xfrm>
          <a:custGeom>
            <a:avLst/>
            <a:gdLst/>
            <a:ahLst/>
            <a:cxnLst/>
            <a:rect l="l" t="t" r="r" b="b"/>
            <a:pathLst>
              <a:path w="171450">
                <a:moveTo>
                  <a:pt x="0" y="0"/>
                </a:moveTo>
                <a:lnTo>
                  <a:pt x="171450" y="0"/>
                </a:lnTo>
              </a:path>
            </a:pathLst>
          </a:custGeom>
          <a:ln w="28575">
            <a:solidFill>
              <a:srgbClr val="FFFFFF"/>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1" name="object 43">
            <a:extLst>
              <a:ext uri="{FF2B5EF4-FFF2-40B4-BE49-F238E27FC236}">
                <a16:creationId xmlns:a16="http://schemas.microsoft.com/office/drawing/2014/main" id="{D599B4EB-E20A-4EB9-8DFD-75CAADD3BA96}"/>
              </a:ext>
            </a:extLst>
          </p:cNvPr>
          <p:cNvSpPr/>
          <p:nvPr/>
        </p:nvSpPr>
        <p:spPr>
          <a:xfrm>
            <a:off x="7892652" y="1998491"/>
            <a:ext cx="0" cy="107156"/>
          </a:xfrm>
          <a:custGeom>
            <a:avLst/>
            <a:gdLst/>
            <a:ahLst/>
            <a:cxnLst/>
            <a:rect l="l" t="t" r="r" b="b"/>
            <a:pathLst>
              <a:path h="171450">
                <a:moveTo>
                  <a:pt x="0" y="0"/>
                </a:moveTo>
                <a:lnTo>
                  <a:pt x="0" y="171450"/>
                </a:lnTo>
              </a:path>
            </a:pathLst>
          </a:custGeom>
          <a:ln w="28575">
            <a:solidFill>
              <a:srgbClr val="FFFFFF"/>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2" name="object 44">
            <a:extLst>
              <a:ext uri="{FF2B5EF4-FFF2-40B4-BE49-F238E27FC236}">
                <a16:creationId xmlns:a16="http://schemas.microsoft.com/office/drawing/2014/main" id="{B2D6BBBB-36C9-495E-BFA6-1476DFE29C92}"/>
              </a:ext>
            </a:extLst>
          </p:cNvPr>
          <p:cNvSpPr/>
          <p:nvPr/>
        </p:nvSpPr>
        <p:spPr>
          <a:xfrm>
            <a:off x="8035527" y="1998491"/>
            <a:ext cx="0" cy="107156"/>
          </a:xfrm>
          <a:custGeom>
            <a:avLst/>
            <a:gdLst/>
            <a:ahLst/>
            <a:cxnLst/>
            <a:rect l="l" t="t" r="r" b="b"/>
            <a:pathLst>
              <a:path h="171450">
                <a:moveTo>
                  <a:pt x="0" y="0"/>
                </a:moveTo>
                <a:lnTo>
                  <a:pt x="0" y="171450"/>
                </a:lnTo>
              </a:path>
            </a:pathLst>
          </a:custGeom>
          <a:ln w="28575">
            <a:solidFill>
              <a:srgbClr val="FFFFFF"/>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3" name="object 45">
            <a:extLst>
              <a:ext uri="{FF2B5EF4-FFF2-40B4-BE49-F238E27FC236}">
                <a16:creationId xmlns:a16="http://schemas.microsoft.com/office/drawing/2014/main" id="{9B694487-CEF9-4C39-9F42-CBD677152C59}"/>
              </a:ext>
            </a:extLst>
          </p:cNvPr>
          <p:cNvSpPr/>
          <p:nvPr/>
        </p:nvSpPr>
        <p:spPr>
          <a:xfrm>
            <a:off x="7910511" y="2123506"/>
            <a:ext cx="107156" cy="0"/>
          </a:xfrm>
          <a:custGeom>
            <a:avLst/>
            <a:gdLst/>
            <a:ahLst/>
            <a:cxnLst/>
            <a:rect l="l" t="t" r="r" b="b"/>
            <a:pathLst>
              <a:path w="171450">
                <a:moveTo>
                  <a:pt x="0" y="0"/>
                </a:moveTo>
                <a:lnTo>
                  <a:pt x="171450" y="0"/>
                </a:lnTo>
              </a:path>
            </a:pathLst>
          </a:custGeom>
          <a:ln w="28575">
            <a:solidFill>
              <a:srgbClr val="FFFFFF"/>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4" name="object 46">
            <a:extLst>
              <a:ext uri="{FF2B5EF4-FFF2-40B4-BE49-F238E27FC236}">
                <a16:creationId xmlns:a16="http://schemas.microsoft.com/office/drawing/2014/main" id="{42CA952B-E09A-4F8E-AC15-B3EDF85B63E5}"/>
              </a:ext>
            </a:extLst>
          </p:cNvPr>
          <p:cNvSpPr txBox="1"/>
          <p:nvPr/>
        </p:nvSpPr>
        <p:spPr>
          <a:xfrm>
            <a:off x="7407162" y="2252608"/>
            <a:ext cx="211929" cy="146515"/>
          </a:xfrm>
          <a:prstGeom prst="rect">
            <a:avLst/>
          </a:prstGeom>
        </p:spPr>
        <p:txBody>
          <a:bodyPr vert="horz" wrap="square" lIns="0" tIns="7938" rIns="0" bIns="0" rtlCol="0">
            <a:spAutoFit/>
          </a:bodyPr>
          <a:lstStyle/>
          <a:p>
            <a:pPr defTabSz="571507">
              <a:spcBef>
                <a:spcPts val="63"/>
              </a:spcBef>
            </a:pPr>
            <a:r>
              <a:rPr sz="900" spc="-3" dirty="0">
                <a:solidFill>
                  <a:srgbClr val="231F20"/>
                </a:solidFill>
                <a:latin typeface="Meiryo" panose="020B0604030504040204" pitchFamily="34" charset="-128"/>
                <a:ea typeface="Meiryo" panose="020B0604030504040204" pitchFamily="34" charset="-128"/>
                <a:cs typeface="IBMPlexSans-Text"/>
              </a:rPr>
              <a:t>I</a:t>
            </a:r>
            <a:r>
              <a:rPr sz="900" spc="-44" dirty="0">
                <a:solidFill>
                  <a:srgbClr val="231F20"/>
                </a:solidFill>
                <a:latin typeface="Meiryo" panose="020B0604030504040204" pitchFamily="34" charset="-128"/>
                <a:ea typeface="Meiryo" panose="020B0604030504040204" pitchFamily="34" charset="-128"/>
                <a:cs typeface="IBMPlexSans-Text"/>
              </a:rPr>
              <a:t>oT</a:t>
            </a:r>
            <a:endParaRPr sz="625" dirty="0">
              <a:solidFill>
                <a:prstClr val="black"/>
              </a:solidFill>
              <a:latin typeface="Meiryo" panose="020B0604030504040204" pitchFamily="34" charset="-128"/>
              <a:ea typeface="Meiryo" panose="020B0604030504040204" pitchFamily="34" charset="-128"/>
              <a:cs typeface="IBMPlexSans-Text"/>
            </a:endParaRPr>
          </a:p>
        </p:txBody>
      </p:sp>
      <p:sp>
        <p:nvSpPr>
          <p:cNvPr id="55" name="object 65">
            <a:extLst>
              <a:ext uri="{FF2B5EF4-FFF2-40B4-BE49-F238E27FC236}">
                <a16:creationId xmlns:a16="http://schemas.microsoft.com/office/drawing/2014/main" id="{60F60069-17D1-461D-B46E-3629186DEF1F}"/>
              </a:ext>
            </a:extLst>
          </p:cNvPr>
          <p:cNvSpPr txBox="1"/>
          <p:nvPr/>
        </p:nvSpPr>
        <p:spPr>
          <a:xfrm>
            <a:off x="4322121" y="1562670"/>
            <a:ext cx="2268360" cy="757260"/>
          </a:xfrm>
          <a:prstGeom prst="rect">
            <a:avLst/>
          </a:prstGeom>
        </p:spPr>
        <p:txBody>
          <a:bodyPr vert="horz" wrap="square" lIns="0" tIns="7938" rIns="0" bIns="0" rtlCol="0">
            <a:spAutoFit/>
          </a:bodyPr>
          <a:lstStyle/>
          <a:p>
            <a:pPr marL="508799" defTabSz="571507">
              <a:spcBef>
                <a:spcPts val="63"/>
              </a:spcBef>
            </a:pPr>
            <a:r>
              <a:rPr sz="1400" dirty="0">
                <a:solidFill>
                  <a:srgbClr val="231F20"/>
                </a:solidFill>
                <a:latin typeface="Meiryo" panose="020B0604030504040204" pitchFamily="34" charset="-128"/>
                <a:ea typeface="Meiryo" panose="020B0604030504040204" pitchFamily="34" charset="-128"/>
                <a:cs typeface="IBMPlexSans-Text"/>
              </a:rPr>
              <a:t>Apps &amp;</a:t>
            </a:r>
            <a:r>
              <a:rPr sz="1400" spc="-63" dirty="0">
                <a:solidFill>
                  <a:srgbClr val="231F20"/>
                </a:solidFill>
                <a:latin typeface="Meiryo" panose="020B0604030504040204" pitchFamily="34" charset="-128"/>
                <a:ea typeface="Meiryo" panose="020B0604030504040204" pitchFamily="34" charset="-128"/>
                <a:cs typeface="IBMPlexSans-Text"/>
              </a:rPr>
              <a:t> </a:t>
            </a:r>
            <a:r>
              <a:rPr sz="1400" dirty="0">
                <a:solidFill>
                  <a:srgbClr val="231F20"/>
                </a:solidFill>
                <a:latin typeface="Meiryo" panose="020B0604030504040204" pitchFamily="34" charset="-128"/>
                <a:ea typeface="Meiryo" panose="020B0604030504040204" pitchFamily="34" charset="-128"/>
                <a:cs typeface="IBMPlexSans-Text"/>
              </a:rPr>
              <a:t>Runtimes</a:t>
            </a:r>
            <a:endParaRPr sz="1400" dirty="0">
              <a:solidFill>
                <a:prstClr val="black"/>
              </a:solidFill>
              <a:latin typeface="Meiryo" panose="020B0604030504040204" pitchFamily="34" charset="-128"/>
              <a:ea typeface="Meiryo" panose="020B0604030504040204" pitchFamily="34" charset="-128"/>
              <a:cs typeface="IBMPlexSans-Text"/>
            </a:endParaRPr>
          </a:p>
          <a:p>
            <a:pPr defTabSz="571507"/>
            <a:endParaRPr sz="1563" dirty="0">
              <a:solidFill>
                <a:prstClr val="black"/>
              </a:solidFill>
              <a:latin typeface="Meiryo" panose="020B0604030504040204" pitchFamily="34" charset="-128"/>
              <a:ea typeface="Meiryo" panose="020B0604030504040204" pitchFamily="34" charset="-128"/>
              <a:cs typeface="Times New Roman"/>
            </a:endParaRPr>
          </a:p>
          <a:p>
            <a:pPr defTabSz="571507">
              <a:spcBef>
                <a:spcPts val="31"/>
              </a:spcBef>
            </a:pPr>
            <a:endParaRPr lang="en-US" sz="1906" dirty="0">
              <a:solidFill>
                <a:prstClr val="black"/>
              </a:solidFill>
              <a:latin typeface="Meiryo" panose="020B0604030504040204" pitchFamily="34" charset="-128"/>
              <a:ea typeface="Meiryo" panose="020B0604030504040204" pitchFamily="34" charset="-128"/>
              <a:cs typeface="Times New Roman"/>
            </a:endParaRPr>
          </a:p>
        </p:txBody>
      </p:sp>
      <p:sp>
        <p:nvSpPr>
          <p:cNvPr id="56" name="object 66">
            <a:extLst>
              <a:ext uri="{FF2B5EF4-FFF2-40B4-BE49-F238E27FC236}">
                <a16:creationId xmlns:a16="http://schemas.microsoft.com/office/drawing/2014/main" id="{3FA2D2A6-3663-4911-8ADE-F5A76A3071C9}"/>
              </a:ext>
            </a:extLst>
          </p:cNvPr>
          <p:cNvSpPr/>
          <p:nvPr/>
        </p:nvSpPr>
        <p:spPr>
          <a:xfrm>
            <a:off x="6072627" y="1885373"/>
            <a:ext cx="317499" cy="317499"/>
          </a:xfrm>
          <a:prstGeom prst="rect">
            <a:avLst/>
          </a:prstGeom>
          <a:blipFill>
            <a:blip r:embed="rId3" cstate="screen">
              <a:extLst>
                <a:ext uri="{28A0092B-C50C-407E-A947-70E740481C1C}">
                  <a14:useLocalDpi xmlns:a14="http://schemas.microsoft.com/office/drawing/2010/main"/>
                </a:ext>
              </a:extLst>
            </a:blip>
            <a:stretch>
              <a:fillRect/>
            </a:stretch>
          </a:blip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7" name="object 67">
            <a:extLst>
              <a:ext uri="{FF2B5EF4-FFF2-40B4-BE49-F238E27FC236}">
                <a16:creationId xmlns:a16="http://schemas.microsoft.com/office/drawing/2014/main" id="{9E31E86C-FE29-4D11-B64A-B589CDFFCEFF}"/>
              </a:ext>
            </a:extLst>
          </p:cNvPr>
          <p:cNvSpPr txBox="1"/>
          <p:nvPr/>
        </p:nvSpPr>
        <p:spPr>
          <a:xfrm>
            <a:off x="8399569" y="2252608"/>
            <a:ext cx="515831" cy="146515"/>
          </a:xfrm>
          <a:prstGeom prst="rect">
            <a:avLst/>
          </a:prstGeom>
        </p:spPr>
        <p:txBody>
          <a:bodyPr vert="horz" wrap="square" lIns="0" tIns="7938" rIns="0" bIns="0" rtlCol="0">
            <a:spAutoFit/>
          </a:bodyPr>
          <a:lstStyle/>
          <a:p>
            <a:pPr defTabSz="571507">
              <a:spcBef>
                <a:spcPts val="63"/>
              </a:spcBef>
            </a:pPr>
            <a:r>
              <a:rPr sz="900" spc="-9" dirty="0">
                <a:solidFill>
                  <a:srgbClr val="231F20"/>
                </a:solidFill>
                <a:latin typeface="Meiryo" panose="020B0604030504040204" pitchFamily="34" charset="-128"/>
                <a:ea typeface="Meiryo" panose="020B0604030504040204" pitchFamily="34" charset="-128"/>
                <a:cs typeface="IBMPlexSans-Text"/>
              </a:rPr>
              <a:t>W</a:t>
            </a:r>
            <a:r>
              <a:rPr sz="900" spc="-3" dirty="0">
                <a:solidFill>
                  <a:srgbClr val="231F20"/>
                </a:solidFill>
                <a:latin typeface="Meiryo" panose="020B0604030504040204" pitchFamily="34" charset="-128"/>
                <a:ea typeface="Meiryo" panose="020B0604030504040204" pitchFamily="34" charset="-128"/>
                <a:cs typeface="IBMPlexSans-Text"/>
              </a:rPr>
              <a:t>a</a:t>
            </a:r>
            <a:r>
              <a:rPr sz="900" dirty="0">
                <a:solidFill>
                  <a:srgbClr val="231F20"/>
                </a:solidFill>
                <a:latin typeface="Meiryo" panose="020B0604030504040204" pitchFamily="34" charset="-128"/>
                <a:ea typeface="Meiryo" panose="020B0604030504040204" pitchFamily="34" charset="-128"/>
                <a:cs typeface="IBMPlexSans-Text"/>
              </a:rPr>
              <a:t>tson</a:t>
            </a:r>
            <a:endParaRPr sz="625" dirty="0">
              <a:solidFill>
                <a:prstClr val="black"/>
              </a:solidFill>
              <a:latin typeface="Meiryo" panose="020B0604030504040204" pitchFamily="34" charset="-128"/>
              <a:ea typeface="Meiryo" panose="020B0604030504040204" pitchFamily="34" charset="-128"/>
              <a:cs typeface="IBMPlexSans-Text"/>
            </a:endParaRPr>
          </a:p>
        </p:txBody>
      </p:sp>
      <p:sp>
        <p:nvSpPr>
          <p:cNvPr id="58" name="object 68">
            <a:extLst>
              <a:ext uri="{FF2B5EF4-FFF2-40B4-BE49-F238E27FC236}">
                <a16:creationId xmlns:a16="http://schemas.microsoft.com/office/drawing/2014/main" id="{6483836D-FF07-493D-B1DA-37958A267B3A}"/>
              </a:ext>
            </a:extLst>
          </p:cNvPr>
          <p:cNvSpPr/>
          <p:nvPr/>
        </p:nvSpPr>
        <p:spPr>
          <a:xfrm>
            <a:off x="8380324" y="1844112"/>
            <a:ext cx="349249" cy="325437"/>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59" name="object 69">
            <a:extLst>
              <a:ext uri="{FF2B5EF4-FFF2-40B4-BE49-F238E27FC236}">
                <a16:creationId xmlns:a16="http://schemas.microsoft.com/office/drawing/2014/main" id="{3E650D0F-B0A1-48A3-8F26-5066809F0764}"/>
              </a:ext>
            </a:extLst>
          </p:cNvPr>
          <p:cNvSpPr txBox="1"/>
          <p:nvPr/>
        </p:nvSpPr>
        <p:spPr>
          <a:xfrm>
            <a:off x="6794396" y="2252608"/>
            <a:ext cx="561446" cy="146515"/>
          </a:xfrm>
          <a:prstGeom prst="rect">
            <a:avLst/>
          </a:prstGeom>
        </p:spPr>
        <p:txBody>
          <a:bodyPr vert="horz" wrap="square" lIns="0" tIns="7938" rIns="0" bIns="0" rtlCol="0">
            <a:spAutoFit/>
          </a:bodyPr>
          <a:lstStyle/>
          <a:p>
            <a:pPr defTabSz="571507">
              <a:spcBef>
                <a:spcPts val="63"/>
              </a:spcBef>
            </a:pPr>
            <a:r>
              <a:rPr sz="900" spc="-3" dirty="0">
                <a:solidFill>
                  <a:srgbClr val="231F20"/>
                </a:solidFill>
                <a:latin typeface="Meiryo" panose="020B0604030504040204" pitchFamily="34" charset="-128"/>
                <a:ea typeface="Meiryo" panose="020B0604030504040204" pitchFamily="34" charset="-128"/>
                <a:cs typeface="IBMPlexSans-Text"/>
              </a:rPr>
              <a:t>Analytics</a:t>
            </a:r>
            <a:endParaRPr sz="700" dirty="0">
              <a:solidFill>
                <a:prstClr val="black"/>
              </a:solidFill>
              <a:latin typeface="Meiryo" panose="020B0604030504040204" pitchFamily="34" charset="-128"/>
              <a:ea typeface="Meiryo" panose="020B0604030504040204" pitchFamily="34" charset="-128"/>
              <a:cs typeface="IBMPlexSans-Text"/>
            </a:endParaRPr>
          </a:p>
        </p:txBody>
      </p:sp>
      <p:sp>
        <p:nvSpPr>
          <p:cNvPr id="63" name="object 96">
            <a:extLst>
              <a:ext uri="{FF2B5EF4-FFF2-40B4-BE49-F238E27FC236}">
                <a16:creationId xmlns:a16="http://schemas.microsoft.com/office/drawing/2014/main" id="{51826D7A-13FF-44B6-A846-A1597B68A451}"/>
              </a:ext>
            </a:extLst>
          </p:cNvPr>
          <p:cNvSpPr/>
          <p:nvPr/>
        </p:nvSpPr>
        <p:spPr>
          <a:xfrm>
            <a:off x="4560673" y="1978426"/>
            <a:ext cx="854003" cy="199088"/>
          </a:xfrm>
          <a:prstGeom prst="rect">
            <a:avLst/>
          </a:prstGeom>
          <a:blipFill>
            <a:blip r:embed="rId5" cstate="screen">
              <a:extLst>
                <a:ext uri="{28A0092B-C50C-407E-A947-70E740481C1C}">
                  <a14:useLocalDpi xmlns:a14="http://schemas.microsoft.com/office/drawing/2010/main"/>
                </a:ext>
              </a:extLst>
            </a:blip>
            <a:stretch>
              <a:fillRect/>
            </a:stretch>
          </a:blipFill>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pic>
        <p:nvPicPr>
          <p:cNvPr id="66" name="Picture 65">
            <a:extLst>
              <a:ext uri="{FF2B5EF4-FFF2-40B4-BE49-F238E27FC236}">
                <a16:creationId xmlns:a16="http://schemas.microsoft.com/office/drawing/2014/main" id="{13B486CA-97D0-4024-8B2C-C21AEB7611F8}"/>
              </a:ext>
            </a:extLst>
          </p:cNvPr>
          <p:cNvPicPr>
            <a:picLocks noChangeAspect="1"/>
          </p:cNvPicPr>
          <p:nvPr/>
        </p:nvPicPr>
        <p:blipFill>
          <a:blip r:embed="rId6"/>
          <a:stretch>
            <a:fillRect/>
          </a:stretch>
        </p:blipFill>
        <p:spPr>
          <a:xfrm>
            <a:off x="6889161" y="1910206"/>
            <a:ext cx="285750" cy="285750"/>
          </a:xfrm>
          <a:prstGeom prst="rect">
            <a:avLst/>
          </a:prstGeom>
        </p:spPr>
      </p:pic>
      <p:pic>
        <p:nvPicPr>
          <p:cNvPr id="67" name="Picture 66">
            <a:extLst>
              <a:ext uri="{FF2B5EF4-FFF2-40B4-BE49-F238E27FC236}">
                <a16:creationId xmlns:a16="http://schemas.microsoft.com/office/drawing/2014/main" id="{54C3FA47-D299-430D-A33D-FC2A21127F33}"/>
              </a:ext>
            </a:extLst>
          </p:cNvPr>
          <p:cNvPicPr>
            <a:picLocks noChangeAspect="1"/>
          </p:cNvPicPr>
          <p:nvPr/>
        </p:nvPicPr>
        <p:blipFill>
          <a:blip r:embed="rId7"/>
          <a:stretch>
            <a:fillRect/>
          </a:stretch>
        </p:blipFill>
        <p:spPr>
          <a:xfrm>
            <a:off x="7355842" y="1920409"/>
            <a:ext cx="285750" cy="285750"/>
          </a:xfrm>
          <a:prstGeom prst="rect">
            <a:avLst/>
          </a:prstGeom>
        </p:spPr>
      </p:pic>
      <p:pic>
        <p:nvPicPr>
          <p:cNvPr id="68" name="Picture 67">
            <a:extLst>
              <a:ext uri="{FF2B5EF4-FFF2-40B4-BE49-F238E27FC236}">
                <a16:creationId xmlns:a16="http://schemas.microsoft.com/office/drawing/2014/main" id="{27AFBABE-861A-4E0F-9363-1B88EB7D790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93321" y="1967039"/>
            <a:ext cx="439935" cy="215186"/>
          </a:xfrm>
          <a:prstGeom prst="rect">
            <a:avLst/>
          </a:prstGeom>
        </p:spPr>
      </p:pic>
      <p:sp>
        <p:nvSpPr>
          <p:cNvPr id="77" name="object 2">
            <a:extLst>
              <a:ext uri="{FF2B5EF4-FFF2-40B4-BE49-F238E27FC236}">
                <a16:creationId xmlns:a16="http://schemas.microsoft.com/office/drawing/2014/main" id="{B3C182CB-1D42-4658-90EA-8B4559FC6AC3}"/>
              </a:ext>
            </a:extLst>
          </p:cNvPr>
          <p:cNvSpPr txBox="1"/>
          <p:nvPr/>
        </p:nvSpPr>
        <p:spPr>
          <a:xfrm>
            <a:off x="1771417" y="3795489"/>
            <a:ext cx="1623677" cy="306815"/>
          </a:xfrm>
          <a:prstGeom prst="rect">
            <a:avLst/>
          </a:prstGeom>
          <a:solidFill>
            <a:schemeClr val="tx2"/>
          </a:solidFill>
          <a:ln>
            <a:solidFill>
              <a:schemeClr val="tx2">
                <a:lumMod val="25000"/>
              </a:schemeClr>
            </a:solidFill>
            <a:prstDash val="lgDash"/>
          </a:ln>
        </p:spPr>
        <p:txBody>
          <a:bodyPr vert="horz" wrap="square" lIns="0" tIns="90488" rIns="0" bIns="0" rtlCol="0">
            <a:spAutoFit/>
          </a:bodyPr>
          <a:lstStyle/>
          <a:p>
            <a:pPr algn="ctr" defTabSz="571507">
              <a:spcBef>
                <a:spcPts val="713"/>
              </a:spcBef>
            </a:pPr>
            <a:r>
              <a:rPr lang="zh-CN" altLang="en-US" sz="1400" dirty="0">
                <a:solidFill>
                  <a:prstClr val="black"/>
                </a:solidFill>
                <a:latin typeface="Meiryo" panose="020B0604030504040204" pitchFamily="34" charset="-128"/>
                <a:ea typeface="Meiryo" panose="020B0604030504040204" pitchFamily="34" charset="-128"/>
                <a:cs typeface="IBM Plex Sans"/>
              </a:rPr>
              <a:t>企業資料</a:t>
            </a:r>
            <a:endParaRPr lang="en-US" sz="1400" dirty="0">
              <a:solidFill>
                <a:prstClr val="black"/>
              </a:solidFill>
              <a:latin typeface="Meiryo" panose="020B0604030504040204" pitchFamily="34" charset="-128"/>
              <a:ea typeface="Meiryo" panose="020B0604030504040204" pitchFamily="34" charset="-128"/>
              <a:cs typeface="IBM Plex Sans"/>
            </a:endParaRPr>
          </a:p>
        </p:txBody>
      </p:sp>
      <p:pic>
        <p:nvPicPr>
          <p:cNvPr id="16" name="Picture 15">
            <a:extLst>
              <a:ext uri="{FF2B5EF4-FFF2-40B4-BE49-F238E27FC236}">
                <a16:creationId xmlns:a16="http://schemas.microsoft.com/office/drawing/2014/main" id="{E99E3B5B-45BA-4F06-BE2D-579D9CF4A93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86649" y="3606086"/>
            <a:ext cx="1399355" cy="1399355"/>
          </a:xfrm>
          <a:prstGeom prst="rect">
            <a:avLst/>
          </a:prstGeom>
        </p:spPr>
      </p:pic>
      <p:sp>
        <p:nvSpPr>
          <p:cNvPr id="20" name="TextBox 19">
            <a:extLst>
              <a:ext uri="{FF2B5EF4-FFF2-40B4-BE49-F238E27FC236}">
                <a16:creationId xmlns:a16="http://schemas.microsoft.com/office/drawing/2014/main" id="{34B04883-6E8A-49AF-B166-21D492D25F05}"/>
              </a:ext>
            </a:extLst>
          </p:cNvPr>
          <p:cNvSpPr txBox="1"/>
          <p:nvPr/>
        </p:nvSpPr>
        <p:spPr>
          <a:xfrm>
            <a:off x="592228" y="4776901"/>
            <a:ext cx="902811" cy="307777"/>
          </a:xfrm>
          <a:prstGeom prst="rect">
            <a:avLst/>
          </a:prstGeom>
          <a:noFill/>
        </p:spPr>
        <p:txBody>
          <a:bodyPr wrap="none" rtlCol="0">
            <a:spAutoFit/>
          </a:bodyPr>
          <a:lstStyle/>
          <a:p>
            <a:pPr defTabSz="685809"/>
            <a:r>
              <a:rPr lang="zh-CN" altLang="en-US" sz="1400" dirty="0">
                <a:latin typeface="Meiryo" panose="020B0604030504040204" pitchFamily="34" charset="-128"/>
                <a:ea typeface="Meiryo" panose="020B0604030504040204" pitchFamily="34" charset="-128"/>
              </a:rPr>
              <a:t>自有環境</a:t>
            </a:r>
            <a:endParaRPr lang="en-US" sz="1400" dirty="0">
              <a:latin typeface="Meiryo" panose="020B0604030504040204" pitchFamily="34" charset="-128"/>
              <a:ea typeface="Meiryo" panose="020B0604030504040204" pitchFamily="34" charset="-128"/>
            </a:endParaRPr>
          </a:p>
        </p:txBody>
      </p:sp>
      <p:sp>
        <p:nvSpPr>
          <p:cNvPr id="79" name="object 69">
            <a:extLst>
              <a:ext uri="{FF2B5EF4-FFF2-40B4-BE49-F238E27FC236}">
                <a16:creationId xmlns:a16="http://schemas.microsoft.com/office/drawing/2014/main" id="{7C41914E-6EB4-4CDF-BE95-8427418F71D8}"/>
              </a:ext>
            </a:extLst>
          </p:cNvPr>
          <p:cNvSpPr txBox="1"/>
          <p:nvPr/>
        </p:nvSpPr>
        <p:spPr>
          <a:xfrm>
            <a:off x="5995367" y="2257954"/>
            <a:ext cx="687690" cy="146515"/>
          </a:xfrm>
          <a:prstGeom prst="rect">
            <a:avLst/>
          </a:prstGeom>
        </p:spPr>
        <p:txBody>
          <a:bodyPr vert="horz" wrap="square" lIns="0" tIns="7938" rIns="0" bIns="0" rtlCol="0">
            <a:spAutoFit/>
          </a:bodyPr>
          <a:lstStyle/>
          <a:p>
            <a:pPr defTabSz="571507">
              <a:spcBef>
                <a:spcPts val="63"/>
              </a:spcBef>
            </a:pPr>
            <a:r>
              <a:rPr lang="en-US" sz="900" spc="-3" dirty="0">
                <a:solidFill>
                  <a:srgbClr val="231F20"/>
                </a:solidFill>
                <a:latin typeface="Meiryo" panose="020B0604030504040204" pitchFamily="34" charset="-128"/>
                <a:ea typeface="Meiryo" panose="020B0604030504040204" pitchFamily="34" charset="-128"/>
                <a:cs typeface="IBMPlexSans-Text"/>
              </a:rPr>
              <a:t>Kubernetes</a:t>
            </a:r>
            <a:endParaRPr sz="700" dirty="0">
              <a:solidFill>
                <a:prstClr val="black"/>
              </a:solidFill>
              <a:latin typeface="Meiryo" panose="020B0604030504040204" pitchFamily="34" charset="-128"/>
              <a:ea typeface="Meiryo" panose="020B0604030504040204" pitchFamily="34" charset="-128"/>
              <a:cs typeface="IBMPlexSans-Text"/>
            </a:endParaRPr>
          </a:p>
        </p:txBody>
      </p:sp>
      <p:grpSp>
        <p:nvGrpSpPr>
          <p:cNvPr id="23" name="Group 22">
            <a:extLst>
              <a:ext uri="{FF2B5EF4-FFF2-40B4-BE49-F238E27FC236}">
                <a16:creationId xmlns:a16="http://schemas.microsoft.com/office/drawing/2014/main" id="{378CAEAA-83FD-48B9-95AC-F85B1744860C}"/>
              </a:ext>
            </a:extLst>
          </p:cNvPr>
          <p:cNvGrpSpPr/>
          <p:nvPr/>
        </p:nvGrpSpPr>
        <p:grpSpPr>
          <a:xfrm>
            <a:off x="5305782" y="3359907"/>
            <a:ext cx="2963470" cy="1671341"/>
            <a:chOff x="5332183" y="2579329"/>
            <a:chExt cx="2834640" cy="1645920"/>
          </a:xfrm>
        </p:grpSpPr>
        <p:sp>
          <p:nvSpPr>
            <p:cNvPr id="74" name="object 93">
              <a:extLst>
                <a:ext uri="{FF2B5EF4-FFF2-40B4-BE49-F238E27FC236}">
                  <a16:creationId xmlns:a16="http://schemas.microsoft.com/office/drawing/2014/main" id="{6C261625-6EFB-41C2-B490-18C59984A166}"/>
                </a:ext>
              </a:extLst>
            </p:cNvPr>
            <p:cNvSpPr txBox="1"/>
            <p:nvPr/>
          </p:nvSpPr>
          <p:spPr>
            <a:xfrm>
              <a:off x="7089761" y="3018668"/>
              <a:ext cx="1025535" cy="529548"/>
            </a:xfrm>
            <a:prstGeom prst="rect">
              <a:avLst/>
            </a:prstGeom>
          </p:spPr>
          <p:txBody>
            <a:bodyPr vert="horz" wrap="square" lIns="0" tIns="44847" rIns="0" bIns="0" rtlCol="0">
              <a:spAutoFit/>
            </a:bodyPr>
            <a:lstStyle/>
            <a:p>
              <a:pPr marL="7938" defTabSz="571507">
                <a:spcBef>
                  <a:spcPts val="353"/>
                </a:spcBef>
              </a:pPr>
              <a:r>
                <a:rPr lang="en-US" sz="1600" spc="-3" dirty="0">
                  <a:solidFill>
                    <a:srgbClr val="000E5E"/>
                  </a:solidFill>
                  <a:latin typeface="Meiryo" panose="020B0604030504040204" pitchFamily="34" charset="-128"/>
                  <a:ea typeface="Meiryo" panose="020B0604030504040204" pitchFamily="34" charset="-128"/>
                  <a:cs typeface="IBM Plex Sans"/>
                </a:rPr>
                <a:t>Cloud </a:t>
              </a:r>
              <a:r>
                <a:rPr sz="1600" spc="-3" dirty="0">
                  <a:solidFill>
                    <a:srgbClr val="000E5E"/>
                  </a:solidFill>
                  <a:latin typeface="Meiryo" panose="020B0604030504040204" pitchFamily="34" charset="-128"/>
                  <a:ea typeface="Meiryo" panose="020B0604030504040204" pitchFamily="34" charset="-128"/>
                  <a:cs typeface="IBM Plex Sans"/>
                </a:rPr>
                <a:t>Databases</a:t>
              </a:r>
              <a:endParaRPr sz="1600" dirty="0">
                <a:solidFill>
                  <a:srgbClr val="000E5E"/>
                </a:solidFill>
                <a:latin typeface="Meiryo" panose="020B0604030504040204" pitchFamily="34" charset="-128"/>
                <a:ea typeface="Meiryo" panose="020B0604030504040204" pitchFamily="34" charset="-128"/>
                <a:cs typeface="IBM Plex Sans"/>
              </a:endParaRPr>
            </a:p>
          </p:txBody>
        </p:sp>
        <p:sp>
          <p:nvSpPr>
            <p:cNvPr id="75" name="TextBox 74">
              <a:extLst>
                <a:ext uri="{FF2B5EF4-FFF2-40B4-BE49-F238E27FC236}">
                  <a16:creationId xmlns:a16="http://schemas.microsoft.com/office/drawing/2014/main" id="{27271935-B24D-46EC-A807-F1B7F58ABF95}"/>
                </a:ext>
              </a:extLst>
            </p:cNvPr>
            <p:cNvSpPr txBox="1"/>
            <p:nvPr/>
          </p:nvSpPr>
          <p:spPr>
            <a:xfrm>
              <a:off x="5645063" y="2921537"/>
              <a:ext cx="882622" cy="1060834"/>
            </a:xfrm>
            <a:prstGeom prst="rect">
              <a:avLst/>
            </a:prstGeom>
            <a:noFill/>
          </p:spPr>
          <p:txBody>
            <a:bodyPr wrap="square" rtlCol="0">
              <a:spAutoFit/>
            </a:bodyPr>
            <a:lstStyle/>
            <a:p>
              <a:pPr defTabSz="685809"/>
              <a:r>
                <a:rPr lang="en-US" sz="1600" dirty="0">
                  <a:solidFill>
                    <a:srgbClr val="000E5E"/>
                  </a:solidFill>
                  <a:latin typeface="Meiryo" panose="020B0604030504040204" pitchFamily="34" charset="-128"/>
                  <a:ea typeface="Meiryo" panose="020B0604030504040204" pitchFamily="34" charset="-128"/>
                </a:rPr>
                <a:t>Cloud Object Storage</a:t>
              </a:r>
            </a:p>
          </p:txBody>
        </p:sp>
        <p:sp>
          <p:nvSpPr>
            <p:cNvPr id="84" name="object 88">
              <a:extLst>
                <a:ext uri="{FF2B5EF4-FFF2-40B4-BE49-F238E27FC236}">
                  <a16:creationId xmlns:a16="http://schemas.microsoft.com/office/drawing/2014/main" id="{5C0226DE-0AAD-47BA-8BF1-1CAE61BF645A}"/>
                </a:ext>
              </a:extLst>
            </p:cNvPr>
            <p:cNvSpPr/>
            <p:nvPr/>
          </p:nvSpPr>
          <p:spPr>
            <a:xfrm>
              <a:off x="5332183" y="2579329"/>
              <a:ext cx="1616535" cy="1645920"/>
            </a:xfrm>
            <a:custGeom>
              <a:avLst/>
              <a:gdLst/>
              <a:ahLst/>
              <a:cxnLst/>
              <a:rect l="l" t="t" r="r" b="b"/>
              <a:pathLst>
                <a:path w="2223770" h="2223770">
                  <a:moveTo>
                    <a:pt x="1847964" y="278815"/>
                  </a:moveTo>
                  <a:lnTo>
                    <a:pt x="1810483" y="247091"/>
                  </a:lnTo>
                  <a:lnTo>
                    <a:pt x="1771610" y="217019"/>
                  </a:lnTo>
                  <a:lnTo>
                    <a:pt x="1731398" y="188655"/>
                  </a:lnTo>
                  <a:lnTo>
                    <a:pt x="1689903" y="162052"/>
                  </a:lnTo>
                  <a:lnTo>
                    <a:pt x="1647178" y="137265"/>
                  </a:lnTo>
                  <a:lnTo>
                    <a:pt x="1603279" y="114348"/>
                  </a:lnTo>
                  <a:lnTo>
                    <a:pt x="1558259" y="93356"/>
                  </a:lnTo>
                  <a:lnTo>
                    <a:pt x="1512173" y="74342"/>
                  </a:lnTo>
                  <a:lnTo>
                    <a:pt x="1465075" y="57362"/>
                  </a:lnTo>
                  <a:lnTo>
                    <a:pt x="1417020" y="42470"/>
                  </a:lnTo>
                  <a:lnTo>
                    <a:pt x="1368061" y="29719"/>
                  </a:lnTo>
                  <a:lnTo>
                    <a:pt x="1318255" y="19165"/>
                  </a:lnTo>
                  <a:lnTo>
                    <a:pt x="1267654" y="10862"/>
                  </a:lnTo>
                  <a:lnTo>
                    <a:pt x="1216313" y="4863"/>
                  </a:lnTo>
                  <a:lnTo>
                    <a:pt x="1164287" y="1225"/>
                  </a:lnTo>
                  <a:lnTo>
                    <a:pt x="1111631" y="0"/>
                  </a:lnTo>
                  <a:lnTo>
                    <a:pt x="1063410" y="1027"/>
                  </a:lnTo>
                  <a:lnTo>
                    <a:pt x="1015714" y="4080"/>
                  </a:lnTo>
                  <a:lnTo>
                    <a:pt x="968584" y="9118"/>
                  </a:lnTo>
                  <a:lnTo>
                    <a:pt x="922063" y="16098"/>
                  </a:lnTo>
                  <a:lnTo>
                    <a:pt x="876192" y="24980"/>
                  </a:lnTo>
                  <a:lnTo>
                    <a:pt x="831012" y="35721"/>
                  </a:lnTo>
                  <a:lnTo>
                    <a:pt x="786565" y="48280"/>
                  </a:lnTo>
                  <a:lnTo>
                    <a:pt x="742894" y="62615"/>
                  </a:lnTo>
                  <a:lnTo>
                    <a:pt x="700039" y="78684"/>
                  </a:lnTo>
                  <a:lnTo>
                    <a:pt x="658043" y="96446"/>
                  </a:lnTo>
                  <a:lnTo>
                    <a:pt x="616946" y="115859"/>
                  </a:lnTo>
                  <a:lnTo>
                    <a:pt x="576792" y="136880"/>
                  </a:lnTo>
                  <a:lnTo>
                    <a:pt x="537621" y="159470"/>
                  </a:lnTo>
                  <a:lnTo>
                    <a:pt x="499475" y="183585"/>
                  </a:lnTo>
                  <a:lnTo>
                    <a:pt x="462397" y="209184"/>
                  </a:lnTo>
                  <a:lnTo>
                    <a:pt x="426427" y="236225"/>
                  </a:lnTo>
                  <a:lnTo>
                    <a:pt x="391607" y="264667"/>
                  </a:lnTo>
                  <a:lnTo>
                    <a:pt x="357980" y="294468"/>
                  </a:lnTo>
                  <a:lnTo>
                    <a:pt x="325586" y="325586"/>
                  </a:lnTo>
                  <a:lnTo>
                    <a:pt x="294468" y="357980"/>
                  </a:lnTo>
                  <a:lnTo>
                    <a:pt x="264667" y="391607"/>
                  </a:lnTo>
                  <a:lnTo>
                    <a:pt x="236225" y="426427"/>
                  </a:lnTo>
                  <a:lnTo>
                    <a:pt x="209184" y="462397"/>
                  </a:lnTo>
                  <a:lnTo>
                    <a:pt x="183585" y="499475"/>
                  </a:lnTo>
                  <a:lnTo>
                    <a:pt x="159470" y="537621"/>
                  </a:lnTo>
                  <a:lnTo>
                    <a:pt x="136880" y="576792"/>
                  </a:lnTo>
                  <a:lnTo>
                    <a:pt x="115859" y="616946"/>
                  </a:lnTo>
                  <a:lnTo>
                    <a:pt x="96446" y="658043"/>
                  </a:lnTo>
                  <a:lnTo>
                    <a:pt x="78684" y="700039"/>
                  </a:lnTo>
                  <a:lnTo>
                    <a:pt x="62615" y="742894"/>
                  </a:lnTo>
                  <a:lnTo>
                    <a:pt x="48280" y="786565"/>
                  </a:lnTo>
                  <a:lnTo>
                    <a:pt x="35721" y="831012"/>
                  </a:lnTo>
                  <a:lnTo>
                    <a:pt x="24980" y="876192"/>
                  </a:lnTo>
                  <a:lnTo>
                    <a:pt x="16098" y="922063"/>
                  </a:lnTo>
                  <a:lnTo>
                    <a:pt x="9118" y="968584"/>
                  </a:lnTo>
                  <a:lnTo>
                    <a:pt x="4080" y="1015714"/>
                  </a:lnTo>
                  <a:lnTo>
                    <a:pt x="1027" y="1063410"/>
                  </a:lnTo>
                  <a:lnTo>
                    <a:pt x="0" y="1111630"/>
                  </a:lnTo>
                  <a:lnTo>
                    <a:pt x="1027" y="1159851"/>
                  </a:lnTo>
                  <a:lnTo>
                    <a:pt x="4080" y="1207547"/>
                  </a:lnTo>
                  <a:lnTo>
                    <a:pt x="9118" y="1254677"/>
                  </a:lnTo>
                  <a:lnTo>
                    <a:pt x="16098" y="1301198"/>
                  </a:lnTo>
                  <a:lnTo>
                    <a:pt x="24980" y="1347070"/>
                  </a:lnTo>
                  <a:lnTo>
                    <a:pt x="35721" y="1392250"/>
                  </a:lnTo>
                  <a:lnTo>
                    <a:pt x="48280" y="1436697"/>
                  </a:lnTo>
                  <a:lnTo>
                    <a:pt x="62615" y="1480369"/>
                  </a:lnTo>
                  <a:lnTo>
                    <a:pt x="78684" y="1523224"/>
                  </a:lnTo>
                  <a:lnTo>
                    <a:pt x="96446" y="1565221"/>
                  </a:lnTo>
                  <a:lnTo>
                    <a:pt x="115859" y="1606317"/>
                  </a:lnTo>
                  <a:lnTo>
                    <a:pt x="136880" y="1646472"/>
                  </a:lnTo>
                  <a:lnTo>
                    <a:pt x="159470" y="1685643"/>
                  </a:lnTo>
                  <a:lnTo>
                    <a:pt x="183585" y="1723789"/>
                  </a:lnTo>
                  <a:lnTo>
                    <a:pt x="209184" y="1760869"/>
                  </a:lnTo>
                  <a:lnTo>
                    <a:pt x="236225" y="1796839"/>
                  </a:lnTo>
                  <a:lnTo>
                    <a:pt x="264667" y="1831659"/>
                  </a:lnTo>
                  <a:lnTo>
                    <a:pt x="294468" y="1865287"/>
                  </a:lnTo>
                  <a:lnTo>
                    <a:pt x="325586" y="1897681"/>
                  </a:lnTo>
                  <a:lnTo>
                    <a:pt x="357980" y="1928800"/>
                  </a:lnTo>
                  <a:lnTo>
                    <a:pt x="391607" y="1958601"/>
                  </a:lnTo>
                  <a:lnTo>
                    <a:pt x="426427" y="1987044"/>
                  </a:lnTo>
                  <a:lnTo>
                    <a:pt x="462397" y="2014086"/>
                  </a:lnTo>
                  <a:lnTo>
                    <a:pt x="499475" y="2039685"/>
                  </a:lnTo>
                  <a:lnTo>
                    <a:pt x="537621" y="2063801"/>
                  </a:lnTo>
                  <a:lnTo>
                    <a:pt x="576792" y="2086390"/>
                  </a:lnTo>
                  <a:lnTo>
                    <a:pt x="616946" y="2107413"/>
                  </a:lnTo>
                  <a:lnTo>
                    <a:pt x="658043" y="2126826"/>
                  </a:lnTo>
                  <a:lnTo>
                    <a:pt x="700039" y="2144588"/>
                  </a:lnTo>
                  <a:lnTo>
                    <a:pt x="742894" y="2160657"/>
                  </a:lnTo>
                  <a:lnTo>
                    <a:pt x="786565" y="2174992"/>
                  </a:lnTo>
                  <a:lnTo>
                    <a:pt x="831012" y="2187552"/>
                  </a:lnTo>
                  <a:lnTo>
                    <a:pt x="876192" y="2198293"/>
                  </a:lnTo>
                  <a:lnTo>
                    <a:pt x="922063" y="2207175"/>
                  </a:lnTo>
                  <a:lnTo>
                    <a:pt x="968584" y="2214156"/>
                  </a:lnTo>
                  <a:lnTo>
                    <a:pt x="1015714" y="2219194"/>
                  </a:lnTo>
                  <a:lnTo>
                    <a:pt x="1063410" y="2222247"/>
                  </a:lnTo>
                  <a:lnTo>
                    <a:pt x="1111631" y="2223274"/>
                  </a:lnTo>
                  <a:lnTo>
                    <a:pt x="1159851" y="2222247"/>
                  </a:lnTo>
                  <a:lnTo>
                    <a:pt x="1207547" y="2219194"/>
                  </a:lnTo>
                  <a:lnTo>
                    <a:pt x="1254677" y="2214156"/>
                  </a:lnTo>
                  <a:lnTo>
                    <a:pt x="1301198" y="2207175"/>
                  </a:lnTo>
                  <a:lnTo>
                    <a:pt x="1347070" y="2198293"/>
                  </a:lnTo>
                  <a:lnTo>
                    <a:pt x="1392250" y="2187552"/>
                  </a:lnTo>
                  <a:lnTo>
                    <a:pt x="1436697" y="2174992"/>
                  </a:lnTo>
                  <a:lnTo>
                    <a:pt x="1480369" y="2160657"/>
                  </a:lnTo>
                  <a:lnTo>
                    <a:pt x="1523224" y="2144588"/>
                  </a:lnTo>
                  <a:lnTo>
                    <a:pt x="1565221" y="2126826"/>
                  </a:lnTo>
                  <a:lnTo>
                    <a:pt x="1606317" y="2107413"/>
                  </a:lnTo>
                  <a:lnTo>
                    <a:pt x="1646472" y="2086390"/>
                  </a:lnTo>
                  <a:lnTo>
                    <a:pt x="1685643" y="2063801"/>
                  </a:lnTo>
                  <a:lnTo>
                    <a:pt x="1723789" y="2039685"/>
                  </a:lnTo>
                  <a:lnTo>
                    <a:pt x="1760869" y="2014086"/>
                  </a:lnTo>
                  <a:lnTo>
                    <a:pt x="1796839" y="1987044"/>
                  </a:lnTo>
                  <a:lnTo>
                    <a:pt x="1831659" y="1958601"/>
                  </a:lnTo>
                  <a:lnTo>
                    <a:pt x="1865287" y="1928800"/>
                  </a:lnTo>
                  <a:lnTo>
                    <a:pt x="1897681" y="1897681"/>
                  </a:lnTo>
                  <a:lnTo>
                    <a:pt x="1928800" y="1865287"/>
                  </a:lnTo>
                  <a:lnTo>
                    <a:pt x="1958601" y="1831659"/>
                  </a:lnTo>
                  <a:lnTo>
                    <a:pt x="1987044" y="1796839"/>
                  </a:lnTo>
                  <a:lnTo>
                    <a:pt x="2014086" y="1760869"/>
                  </a:lnTo>
                  <a:lnTo>
                    <a:pt x="2039685" y="1723789"/>
                  </a:lnTo>
                  <a:lnTo>
                    <a:pt x="2063801" y="1685643"/>
                  </a:lnTo>
                  <a:lnTo>
                    <a:pt x="2086390" y="1646472"/>
                  </a:lnTo>
                  <a:lnTo>
                    <a:pt x="2107413" y="1606317"/>
                  </a:lnTo>
                  <a:lnTo>
                    <a:pt x="2126826" y="1565221"/>
                  </a:lnTo>
                  <a:lnTo>
                    <a:pt x="2144588" y="1523224"/>
                  </a:lnTo>
                  <a:lnTo>
                    <a:pt x="2160657" y="1480369"/>
                  </a:lnTo>
                  <a:lnTo>
                    <a:pt x="2174992" y="1436697"/>
                  </a:lnTo>
                  <a:lnTo>
                    <a:pt x="2187552" y="1392250"/>
                  </a:lnTo>
                  <a:lnTo>
                    <a:pt x="2198293" y="1347070"/>
                  </a:lnTo>
                  <a:lnTo>
                    <a:pt x="2207175" y="1301198"/>
                  </a:lnTo>
                  <a:lnTo>
                    <a:pt x="2214156" y="1254677"/>
                  </a:lnTo>
                  <a:lnTo>
                    <a:pt x="2219194" y="1207547"/>
                  </a:lnTo>
                  <a:lnTo>
                    <a:pt x="2222247" y="1159851"/>
                  </a:lnTo>
                  <a:lnTo>
                    <a:pt x="2223274" y="1111630"/>
                  </a:lnTo>
                  <a:lnTo>
                    <a:pt x="2222375" y="1058902"/>
                  </a:lnTo>
                  <a:lnTo>
                    <a:pt x="2219640" y="1007745"/>
                  </a:lnTo>
                  <a:lnTo>
                    <a:pt x="2215008" y="958048"/>
                  </a:lnTo>
                  <a:lnTo>
                    <a:pt x="2208423" y="909697"/>
                  </a:lnTo>
                  <a:lnTo>
                    <a:pt x="2199826" y="862582"/>
                  </a:lnTo>
                  <a:lnTo>
                    <a:pt x="2189157" y="816590"/>
                  </a:lnTo>
                  <a:lnTo>
                    <a:pt x="2176359" y="771609"/>
                  </a:lnTo>
                  <a:lnTo>
                    <a:pt x="2161373" y="727527"/>
                  </a:lnTo>
                  <a:lnTo>
                    <a:pt x="2144140" y="684232"/>
                  </a:lnTo>
                  <a:lnTo>
                    <a:pt x="2124602" y="641613"/>
                  </a:lnTo>
                  <a:lnTo>
                    <a:pt x="2102700" y="599557"/>
                  </a:lnTo>
                  <a:lnTo>
                    <a:pt x="2078375" y="557952"/>
                  </a:lnTo>
                  <a:lnTo>
                    <a:pt x="2051570" y="516686"/>
                  </a:lnTo>
                </a:path>
              </a:pathLst>
            </a:custGeom>
            <a:ln w="50800">
              <a:solidFill>
                <a:schemeClr val="tx2">
                  <a:lumMod val="25000"/>
                </a:schemeClr>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sp>
          <p:nvSpPr>
            <p:cNvPr id="85" name="object 90">
              <a:extLst>
                <a:ext uri="{FF2B5EF4-FFF2-40B4-BE49-F238E27FC236}">
                  <a16:creationId xmlns:a16="http://schemas.microsoft.com/office/drawing/2014/main" id="{F5864D4C-B725-4906-8C40-A330A7E1E074}"/>
                </a:ext>
              </a:extLst>
            </p:cNvPr>
            <p:cNvSpPr/>
            <p:nvPr/>
          </p:nvSpPr>
          <p:spPr>
            <a:xfrm>
              <a:off x="6550288" y="2579329"/>
              <a:ext cx="1616535" cy="1645920"/>
            </a:xfrm>
            <a:custGeom>
              <a:avLst/>
              <a:gdLst/>
              <a:ahLst/>
              <a:cxnLst/>
              <a:rect l="l" t="t" r="r" b="b"/>
              <a:pathLst>
                <a:path w="2223770" h="2223770">
                  <a:moveTo>
                    <a:pt x="376364" y="1945386"/>
                  </a:moveTo>
                  <a:lnTo>
                    <a:pt x="413818" y="1977007"/>
                  </a:lnTo>
                  <a:lnTo>
                    <a:pt x="452657" y="2006981"/>
                  </a:lnTo>
                  <a:lnTo>
                    <a:pt x="492829" y="2035253"/>
                  </a:lnTo>
                  <a:lnTo>
                    <a:pt x="534278" y="2061768"/>
                  </a:lnTo>
                  <a:lnTo>
                    <a:pt x="576951" y="2086473"/>
                  </a:lnTo>
                  <a:lnTo>
                    <a:pt x="620793" y="2109314"/>
                  </a:lnTo>
                  <a:lnTo>
                    <a:pt x="665751" y="2130236"/>
                  </a:lnTo>
                  <a:lnTo>
                    <a:pt x="711769" y="2149186"/>
                  </a:lnTo>
                  <a:lnTo>
                    <a:pt x="758795" y="2166108"/>
                  </a:lnTo>
                  <a:lnTo>
                    <a:pt x="806774" y="2180950"/>
                  </a:lnTo>
                  <a:lnTo>
                    <a:pt x="855652" y="2193657"/>
                  </a:lnTo>
                  <a:lnTo>
                    <a:pt x="905375" y="2204175"/>
                  </a:lnTo>
                  <a:lnTo>
                    <a:pt x="955888" y="2212450"/>
                  </a:lnTo>
                  <a:lnTo>
                    <a:pt x="1007138" y="2218427"/>
                  </a:lnTo>
                  <a:lnTo>
                    <a:pt x="1059070" y="2222053"/>
                  </a:lnTo>
                  <a:lnTo>
                    <a:pt x="1111631" y="2223274"/>
                  </a:lnTo>
                  <a:lnTo>
                    <a:pt x="1159851" y="2222247"/>
                  </a:lnTo>
                  <a:lnTo>
                    <a:pt x="1207547" y="2219194"/>
                  </a:lnTo>
                  <a:lnTo>
                    <a:pt x="1254677" y="2214156"/>
                  </a:lnTo>
                  <a:lnTo>
                    <a:pt x="1301198" y="2207175"/>
                  </a:lnTo>
                  <a:lnTo>
                    <a:pt x="1347070" y="2198293"/>
                  </a:lnTo>
                  <a:lnTo>
                    <a:pt x="1392250" y="2187552"/>
                  </a:lnTo>
                  <a:lnTo>
                    <a:pt x="1436697" y="2174992"/>
                  </a:lnTo>
                  <a:lnTo>
                    <a:pt x="1480369" y="2160657"/>
                  </a:lnTo>
                  <a:lnTo>
                    <a:pt x="1523224" y="2144588"/>
                  </a:lnTo>
                  <a:lnTo>
                    <a:pt x="1565221" y="2126826"/>
                  </a:lnTo>
                  <a:lnTo>
                    <a:pt x="1606317" y="2107413"/>
                  </a:lnTo>
                  <a:lnTo>
                    <a:pt x="1646472" y="2086390"/>
                  </a:lnTo>
                  <a:lnTo>
                    <a:pt x="1685643" y="2063801"/>
                  </a:lnTo>
                  <a:lnTo>
                    <a:pt x="1723789" y="2039685"/>
                  </a:lnTo>
                  <a:lnTo>
                    <a:pt x="1760869" y="2014086"/>
                  </a:lnTo>
                  <a:lnTo>
                    <a:pt x="1796839" y="1987044"/>
                  </a:lnTo>
                  <a:lnTo>
                    <a:pt x="1831659" y="1958601"/>
                  </a:lnTo>
                  <a:lnTo>
                    <a:pt x="1865287" y="1928800"/>
                  </a:lnTo>
                  <a:lnTo>
                    <a:pt x="1897681" y="1897681"/>
                  </a:lnTo>
                  <a:lnTo>
                    <a:pt x="1928800" y="1865287"/>
                  </a:lnTo>
                  <a:lnTo>
                    <a:pt x="1958601" y="1831659"/>
                  </a:lnTo>
                  <a:lnTo>
                    <a:pt x="1987044" y="1796839"/>
                  </a:lnTo>
                  <a:lnTo>
                    <a:pt x="2014086" y="1760869"/>
                  </a:lnTo>
                  <a:lnTo>
                    <a:pt x="2039685" y="1723789"/>
                  </a:lnTo>
                  <a:lnTo>
                    <a:pt x="2063801" y="1685643"/>
                  </a:lnTo>
                  <a:lnTo>
                    <a:pt x="2086390" y="1646472"/>
                  </a:lnTo>
                  <a:lnTo>
                    <a:pt x="2107413" y="1606317"/>
                  </a:lnTo>
                  <a:lnTo>
                    <a:pt x="2126826" y="1565221"/>
                  </a:lnTo>
                  <a:lnTo>
                    <a:pt x="2144588" y="1523224"/>
                  </a:lnTo>
                  <a:lnTo>
                    <a:pt x="2160657" y="1480369"/>
                  </a:lnTo>
                  <a:lnTo>
                    <a:pt x="2174992" y="1436697"/>
                  </a:lnTo>
                  <a:lnTo>
                    <a:pt x="2187552" y="1392250"/>
                  </a:lnTo>
                  <a:lnTo>
                    <a:pt x="2198293" y="1347070"/>
                  </a:lnTo>
                  <a:lnTo>
                    <a:pt x="2207175" y="1301198"/>
                  </a:lnTo>
                  <a:lnTo>
                    <a:pt x="2214156" y="1254677"/>
                  </a:lnTo>
                  <a:lnTo>
                    <a:pt x="2219194" y="1207547"/>
                  </a:lnTo>
                  <a:lnTo>
                    <a:pt x="2222247" y="1159851"/>
                  </a:lnTo>
                  <a:lnTo>
                    <a:pt x="2223274" y="1111631"/>
                  </a:lnTo>
                  <a:lnTo>
                    <a:pt x="2222247" y="1063410"/>
                  </a:lnTo>
                  <a:lnTo>
                    <a:pt x="2219194" y="1015714"/>
                  </a:lnTo>
                  <a:lnTo>
                    <a:pt x="2214156" y="968584"/>
                  </a:lnTo>
                  <a:lnTo>
                    <a:pt x="2207175" y="922063"/>
                  </a:lnTo>
                  <a:lnTo>
                    <a:pt x="2198293" y="876192"/>
                  </a:lnTo>
                  <a:lnTo>
                    <a:pt x="2187552" y="831012"/>
                  </a:lnTo>
                  <a:lnTo>
                    <a:pt x="2174992" y="786565"/>
                  </a:lnTo>
                  <a:lnTo>
                    <a:pt x="2160657" y="742894"/>
                  </a:lnTo>
                  <a:lnTo>
                    <a:pt x="2144588" y="700039"/>
                  </a:lnTo>
                  <a:lnTo>
                    <a:pt x="2126826" y="658043"/>
                  </a:lnTo>
                  <a:lnTo>
                    <a:pt x="2107413" y="616946"/>
                  </a:lnTo>
                  <a:lnTo>
                    <a:pt x="2086390" y="576792"/>
                  </a:lnTo>
                  <a:lnTo>
                    <a:pt x="2063801" y="537621"/>
                  </a:lnTo>
                  <a:lnTo>
                    <a:pt x="2039685" y="499475"/>
                  </a:lnTo>
                  <a:lnTo>
                    <a:pt x="2014086" y="462397"/>
                  </a:lnTo>
                  <a:lnTo>
                    <a:pt x="1987044" y="426427"/>
                  </a:lnTo>
                  <a:lnTo>
                    <a:pt x="1958601" y="391607"/>
                  </a:lnTo>
                  <a:lnTo>
                    <a:pt x="1928800" y="357980"/>
                  </a:lnTo>
                  <a:lnTo>
                    <a:pt x="1897681" y="325586"/>
                  </a:lnTo>
                  <a:lnTo>
                    <a:pt x="1865287" y="294468"/>
                  </a:lnTo>
                  <a:lnTo>
                    <a:pt x="1831659" y="264667"/>
                  </a:lnTo>
                  <a:lnTo>
                    <a:pt x="1796839" y="236225"/>
                  </a:lnTo>
                  <a:lnTo>
                    <a:pt x="1760869" y="209184"/>
                  </a:lnTo>
                  <a:lnTo>
                    <a:pt x="1723789" y="183585"/>
                  </a:lnTo>
                  <a:lnTo>
                    <a:pt x="1685643" y="159470"/>
                  </a:lnTo>
                  <a:lnTo>
                    <a:pt x="1646472" y="136880"/>
                  </a:lnTo>
                  <a:lnTo>
                    <a:pt x="1606317" y="115859"/>
                  </a:lnTo>
                  <a:lnTo>
                    <a:pt x="1565221" y="96446"/>
                  </a:lnTo>
                  <a:lnTo>
                    <a:pt x="1523224" y="78684"/>
                  </a:lnTo>
                  <a:lnTo>
                    <a:pt x="1480369" y="62615"/>
                  </a:lnTo>
                  <a:lnTo>
                    <a:pt x="1436697" y="48280"/>
                  </a:lnTo>
                  <a:lnTo>
                    <a:pt x="1392250" y="35721"/>
                  </a:lnTo>
                  <a:lnTo>
                    <a:pt x="1347070" y="24980"/>
                  </a:lnTo>
                  <a:lnTo>
                    <a:pt x="1301198" y="16098"/>
                  </a:lnTo>
                  <a:lnTo>
                    <a:pt x="1254677" y="9118"/>
                  </a:lnTo>
                  <a:lnTo>
                    <a:pt x="1207547" y="4080"/>
                  </a:lnTo>
                  <a:lnTo>
                    <a:pt x="1159851" y="1027"/>
                  </a:lnTo>
                  <a:lnTo>
                    <a:pt x="1111631" y="0"/>
                  </a:lnTo>
                  <a:lnTo>
                    <a:pt x="1063411" y="1027"/>
                  </a:lnTo>
                  <a:lnTo>
                    <a:pt x="1015716" y="4080"/>
                  </a:lnTo>
                  <a:lnTo>
                    <a:pt x="968587" y="9118"/>
                  </a:lnTo>
                  <a:lnTo>
                    <a:pt x="922066" y="16098"/>
                  </a:lnTo>
                  <a:lnTo>
                    <a:pt x="876195" y="24980"/>
                  </a:lnTo>
                  <a:lnTo>
                    <a:pt x="831016" y="35721"/>
                  </a:lnTo>
                  <a:lnTo>
                    <a:pt x="786570" y="48280"/>
                  </a:lnTo>
                  <a:lnTo>
                    <a:pt x="742899" y="62615"/>
                  </a:lnTo>
                  <a:lnTo>
                    <a:pt x="700044" y="78684"/>
                  </a:lnTo>
                  <a:lnTo>
                    <a:pt x="658048" y="96446"/>
                  </a:lnTo>
                  <a:lnTo>
                    <a:pt x="616952" y="115859"/>
                  </a:lnTo>
                  <a:lnTo>
                    <a:pt x="576798" y="136880"/>
                  </a:lnTo>
                  <a:lnTo>
                    <a:pt x="537627" y="159470"/>
                  </a:lnTo>
                  <a:lnTo>
                    <a:pt x="499481" y="183585"/>
                  </a:lnTo>
                  <a:lnTo>
                    <a:pt x="462402" y="209184"/>
                  </a:lnTo>
                  <a:lnTo>
                    <a:pt x="426432" y="236225"/>
                  </a:lnTo>
                  <a:lnTo>
                    <a:pt x="391613" y="264667"/>
                  </a:lnTo>
                  <a:lnTo>
                    <a:pt x="357985" y="294468"/>
                  </a:lnTo>
                  <a:lnTo>
                    <a:pt x="325591" y="325586"/>
                  </a:lnTo>
                  <a:lnTo>
                    <a:pt x="294473" y="357980"/>
                  </a:lnTo>
                  <a:lnTo>
                    <a:pt x="264671" y="391607"/>
                  </a:lnTo>
                  <a:lnTo>
                    <a:pt x="236229" y="426427"/>
                  </a:lnTo>
                  <a:lnTo>
                    <a:pt x="209187" y="462397"/>
                  </a:lnTo>
                  <a:lnTo>
                    <a:pt x="183588" y="499475"/>
                  </a:lnTo>
                  <a:lnTo>
                    <a:pt x="159473" y="537621"/>
                  </a:lnTo>
                  <a:lnTo>
                    <a:pt x="136883" y="576792"/>
                  </a:lnTo>
                  <a:lnTo>
                    <a:pt x="115861" y="616946"/>
                  </a:lnTo>
                  <a:lnTo>
                    <a:pt x="96448" y="658043"/>
                  </a:lnTo>
                  <a:lnTo>
                    <a:pt x="78686" y="700039"/>
                  </a:lnTo>
                  <a:lnTo>
                    <a:pt x="62616" y="742894"/>
                  </a:lnTo>
                  <a:lnTo>
                    <a:pt x="48281" y="786565"/>
                  </a:lnTo>
                  <a:lnTo>
                    <a:pt x="35722" y="831012"/>
                  </a:lnTo>
                  <a:lnTo>
                    <a:pt x="24981" y="876192"/>
                  </a:lnTo>
                  <a:lnTo>
                    <a:pt x="16099" y="922063"/>
                  </a:lnTo>
                  <a:lnTo>
                    <a:pt x="9118" y="968584"/>
                  </a:lnTo>
                  <a:lnTo>
                    <a:pt x="4080" y="1015714"/>
                  </a:lnTo>
                  <a:lnTo>
                    <a:pt x="1027" y="1063410"/>
                  </a:lnTo>
                  <a:lnTo>
                    <a:pt x="0" y="1111631"/>
                  </a:lnTo>
                  <a:lnTo>
                    <a:pt x="910" y="1164643"/>
                  </a:lnTo>
                  <a:lnTo>
                    <a:pt x="3680" y="1216079"/>
                  </a:lnTo>
                  <a:lnTo>
                    <a:pt x="8368" y="1266047"/>
                  </a:lnTo>
                  <a:lnTo>
                    <a:pt x="15031" y="1314661"/>
                  </a:lnTo>
                  <a:lnTo>
                    <a:pt x="23730" y="1362029"/>
                  </a:lnTo>
                  <a:lnTo>
                    <a:pt x="34520" y="1408264"/>
                  </a:lnTo>
                  <a:lnTo>
                    <a:pt x="47462" y="1453476"/>
                  </a:lnTo>
                  <a:lnTo>
                    <a:pt x="62613" y="1497776"/>
                  </a:lnTo>
                  <a:lnTo>
                    <a:pt x="80032" y="1541274"/>
                  </a:lnTo>
                  <a:lnTo>
                    <a:pt x="99776" y="1584081"/>
                  </a:lnTo>
                  <a:lnTo>
                    <a:pt x="121904" y="1626310"/>
                  </a:lnTo>
                  <a:lnTo>
                    <a:pt x="146474" y="1668069"/>
                  </a:lnTo>
                  <a:lnTo>
                    <a:pt x="173545" y="1709470"/>
                  </a:lnTo>
                </a:path>
              </a:pathLst>
            </a:custGeom>
            <a:ln w="50800">
              <a:solidFill>
                <a:srgbClr val="12A2B4"/>
              </a:solidFill>
            </a:ln>
          </p:spPr>
          <p:txBody>
            <a:bodyPr wrap="square" lIns="0" tIns="0" rIns="0" bIns="0" rtlCol="0"/>
            <a:lstStyle/>
            <a:p>
              <a:pPr defTabSz="571507"/>
              <a:endParaRPr sz="1125" dirty="0">
                <a:solidFill>
                  <a:prstClr val="black"/>
                </a:solidFill>
                <a:latin typeface="Meiryo" panose="020B0604030504040204" pitchFamily="34" charset="-128"/>
                <a:ea typeface="Meiryo" panose="020B0604030504040204" pitchFamily="34" charset="-128"/>
              </a:endParaRPr>
            </a:p>
          </p:txBody>
        </p:sp>
      </p:grpSp>
      <p:sp>
        <p:nvSpPr>
          <p:cNvPr id="88" name="object 2">
            <a:extLst>
              <a:ext uri="{FF2B5EF4-FFF2-40B4-BE49-F238E27FC236}">
                <a16:creationId xmlns:a16="http://schemas.microsoft.com/office/drawing/2014/main" id="{61B48D04-C437-4392-BFAB-7B054B6FA8E7}"/>
              </a:ext>
            </a:extLst>
          </p:cNvPr>
          <p:cNvSpPr txBox="1"/>
          <p:nvPr/>
        </p:nvSpPr>
        <p:spPr>
          <a:xfrm>
            <a:off x="1774405" y="4201472"/>
            <a:ext cx="1623677" cy="306815"/>
          </a:xfrm>
          <a:prstGeom prst="rect">
            <a:avLst/>
          </a:prstGeom>
          <a:solidFill>
            <a:schemeClr val="tx2"/>
          </a:solidFill>
          <a:ln>
            <a:solidFill>
              <a:schemeClr val="tx2">
                <a:lumMod val="25000"/>
              </a:schemeClr>
            </a:solidFill>
            <a:prstDash val="lgDash"/>
          </a:ln>
        </p:spPr>
        <p:txBody>
          <a:bodyPr vert="horz" wrap="square" lIns="0" tIns="90488" rIns="0" bIns="0" rtlCol="0">
            <a:spAutoFit/>
          </a:bodyPr>
          <a:lstStyle/>
          <a:p>
            <a:pPr algn="ctr" defTabSz="571507">
              <a:spcBef>
                <a:spcPts val="713"/>
              </a:spcBef>
            </a:pPr>
            <a:r>
              <a:rPr lang="en-US" sz="1400" dirty="0">
                <a:solidFill>
                  <a:prstClr val="black"/>
                </a:solidFill>
                <a:latin typeface="Meiryo" panose="020B0604030504040204" pitchFamily="34" charset="-128"/>
                <a:ea typeface="Meiryo" panose="020B0604030504040204" pitchFamily="34" charset="-128"/>
                <a:cs typeface="IBM Plex Sans"/>
              </a:rPr>
              <a:t>VMWare</a:t>
            </a:r>
          </a:p>
        </p:txBody>
      </p:sp>
      <p:sp>
        <p:nvSpPr>
          <p:cNvPr id="89" name="object 2">
            <a:extLst>
              <a:ext uri="{FF2B5EF4-FFF2-40B4-BE49-F238E27FC236}">
                <a16:creationId xmlns:a16="http://schemas.microsoft.com/office/drawing/2014/main" id="{B1E97BB4-E243-47E6-8D73-88518315FE1B}"/>
              </a:ext>
            </a:extLst>
          </p:cNvPr>
          <p:cNvSpPr txBox="1"/>
          <p:nvPr/>
        </p:nvSpPr>
        <p:spPr>
          <a:xfrm>
            <a:off x="1774405" y="4627185"/>
            <a:ext cx="1623677" cy="306815"/>
          </a:xfrm>
          <a:prstGeom prst="rect">
            <a:avLst/>
          </a:prstGeom>
          <a:solidFill>
            <a:schemeClr val="tx2"/>
          </a:solidFill>
          <a:ln>
            <a:solidFill>
              <a:schemeClr val="tx2">
                <a:lumMod val="25000"/>
              </a:schemeClr>
            </a:solidFill>
            <a:prstDash val="lgDash"/>
          </a:ln>
        </p:spPr>
        <p:txBody>
          <a:bodyPr vert="horz" wrap="square" lIns="0" tIns="90488" rIns="0" bIns="0" rtlCol="0">
            <a:spAutoFit/>
          </a:bodyPr>
          <a:lstStyle/>
          <a:p>
            <a:pPr algn="ctr" defTabSz="571507">
              <a:spcBef>
                <a:spcPts val="713"/>
              </a:spcBef>
            </a:pPr>
            <a:r>
              <a:rPr lang="en-US" sz="1400" dirty="0">
                <a:solidFill>
                  <a:prstClr val="black"/>
                </a:solidFill>
                <a:latin typeface="Meiryo" panose="020B0604030504040204" pitchFamily="34" charset="-128"/>
                <a:ea typeface="Meiryo" panose="020B0604030504040204" pitchFamily="34" charset="-128"/>
                <a:cs typeface="IBM Plex Sans"/>
              </a:rPr>
              <a:t>NAS/File </a:t>
            </a:r>
            <a:r>
              <a:rPr lang="zh-CN" altLang="en-US" sz="1400" dirty="0">
                <a:solidFill>
                  <a:prstClr val="black"/>
                </a:solidFill>
                <a:latin typeface="Meiryo" panose="020B0604030504040204" pitchFamily="34" charset="-128"/>
                <a:ea typeface="Meiryo" panose="020B0604030504040204" pitchFamily="34" charset="-128"/>
                <a:cs typeface="IBM Plex Sans"/>
              </a:rPr>
              <a:t>資料</a:t>
            </a:r>
            <a:r>
              <a:rPr lang="en-US" sz="1400" dirty="0">
                <a:solidFill>
                  <a:prstClr val="black"/>
                </a:solidFill>
                <a:latin typeface="Meiryo" panose="020B0604030504040204" pitchFamily="34" charset="-128"/>
                <a:ea typeface="Meiryo" panose="020B0604030504040204" pitchFamily="34" charset="-128"/>
                <a:cs typeface="IBM Plex Sans"/>
              </a:rPr>
              <a:t> </a:t>
            </a:r>
          </a:p>
        </p:txBody>
      </p:sp>
    </p:spTree>
    <p:extLst>
      <p:ext uri="{BB962C8B-B14F-4D97-AF65-F5344CB8AC3E}">
        <p14:creationId xmlns:p14="http://schemas.microsoft.com/office/powerpoint/2010/main" val="3799243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F7AE9E-8E4F-E845-8767-1A709384500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368176"/>
            <a:ext cx="9144000" cy="2631458"/>
          </a:xfrm>
          <a:prstGeom prst="rect">
            <a:avLst/>
          </a:prstGeom>
        </p:spPr>
      </p:pic>
      <p:sp>
        <p:nvSpPr>
          <p:cNvPr id="2" name="Title 1"/>
          <p:cNvSpPr>
            <a:spLocks noGrp="1"/>
          </p:cNvSpPr>
          <p:nvPr>
            <p:ph type="title"/>
          </p:nvPr>
        </p:nvSpPr>
        <p:spPr/>
        <p:txBody>
          <a:bodyPr>
            <a:normAutofit/>
          </a:bodyPr>
          <a:lstStyle/>
          <a:p>
            <a:r>
              <a:rPr lang="zh-CN" altLang="en-US" sz="2800" b="1" dirty="0">
                <a:latin typeface="Meiryo" panose="020B0604030504040204" pitchFamily="34" charset="-128"/>
                <a:ea typeface="Meiryo" panose="020B0604030504040204" pitchFamily="34" charset="-128"/>
              </a:rPr>
              <a:t>領先的高速資料傳送效能</a:t>
            </a:r>
            <a:r>
              <a:rPr lang="zh-TW" altLang="en-US" sz="2800" b="1" dirty="0">
                <a:latin typeface="Meiryo" panose="020B0604030504040204" pitchFamily="34" charset="-128"/>
                <a:ea typeface="Meiryo" panose="020B0604030504040204" pitchFamily="34" charset="-128"/>
              </a:rPr>
              <a:t> </a:t>
            </a:r>
            <a:r>
              <a:rPr lang="en-US" altLang="zh-TW" sz="2800" b="1" dirty="0">
                <a:latin typeface="Meiryo" panose="020B0604030504040204" pitchFamily="34" charset="-128"/>
                <a:ea typeface="Meiryo" panose="020B0604030504040204" pitchFamily="34" charset="-128"/>
              </a:rPr>
              <a:t>-</a:t>
            </a:r>
            <a:r>
              <a:rPr lang="zh-TW" altLang="en-US" sz="2800" b="1" dirty="0">
                <a:latin typeface="Meiryo" panose="020B0604030504040204" pitchFamily="34" charset="-128"/>
                <a:ea typeface="Meiryo" panose="020B0604030504040204" pitchFamily="34" charset="-128"/>
              </a:rPr>
              <a:t> </a:t>
            </a:r>
            <a:r>
              <a:rPr lang="en-US" altLang="zh-TW" sz="2800" b="1" dirty="0">
                <a:latin typeface="Meiryo" panose="020B0604030504040204" pitchFamily="34" charset="-128"/>
                <a:ea typeface="Meiryo" panose="020B0604030504040204" pitchFamily="34" charset="-128"/>
              </a:rPr>
              <a:t>Aspera</a:t>
            </a:r>
            <a:r>
              <a:rPr lang="en-US" sz="2800" dirty="0">
                <a:latin typeface="Meiryo" panose="020B0604030504040204" pitchFamily="34" charset="-128"/>
                <a:ea typeface="Meiryo" panose="020B0604030504040204" pitchFamily="34" charset="-128"/>
              </a:rPr>
              <a:t>  [</a:t>
            </a:r>
            <a:r>
              <a:rPr lang="zh-CN" altLang="en-US" sz="2800" dirty="0">
                <a:latin typeface="Meiryo" panose="020B0604030504040204" pitchFamily="34" charset="-128"/>
                <a:ea typeface="Meiryo" panose="020B0604030504040204" pitchFamily="34" charset="-128"/>
              </a:rPr>
              <a:t>預設內建</a:t>
            </a:r>
            <a:r>
              <a:rPr lang="en-US" altLang="zh-CN" sz="2800" dirty="0">
                <a:latin typeface="Meiryo" panose="020B0604030504040204" pitchFamily="34" charset="-128"/>
                <a:ea typeface="Meiryo" panose="020B0604030504040204" pitchFamily="34" charset="-128"/>
              </a:rPr>
              <a:t>]</a:t>
            </a:r>
            <a:endParaRPr lang="en-US" sz="2800" dirty="0">
              <a:latin typeface="Meiryo" panose="020B0604030504040204" pitchFamily="34" charset="-128"/>
              <a:ea typeface="Meiryo" panose="020B0604030504040204" pitchFamily="34" charset="-128"/>
            </a:endParaRPr>
          </a:p>
        </p:txBody>
      </p:sp>
      <p:sp>
        <p:nvSpPr>
          <p:cNvPr id="19" name="Content Placeholder 19">
            <a:extLst>
              <a:ext uri="{FF2B5EF4-FFF2-40B4-BE49-F238E27FC236}">
                <a16:creationId xmlns:a16="http://schemas.microsoft.com/office/drawing/2014/main" id="{61532726-9C56-BE48-B3A3-30DEEE0E48F9}"/>
              </a:ext>
            </a:extLst>
          </p:cNvPr>
          <p:cNvSpPr>
            <a:spLocks noGrp="1"/>
          </p:cNvSpPr>
          <p:nvPr>
            <p:ph idx="1"/>
          </p:nvPr>
        </p:nvSpPr>
        <p:spPr>
          <a:xfrm>
            <a:off x="228600" y="4180681"/>
            <a:ext cx="7886700" cy="4351338"/>
          </a:xfrm>
        </p:spPr>
        <p:txBody>
          <a:bodyPr/>
          <a:lstStyle/>
          <a:p>
            <a:r>
              <a:rPr lang="zh-CN" altLang="en-US" sz="1400" dirty="0">
                <a:latin typeface="Meiryo" panose="020B0604030504040204" pitchFamily="34" charset="-128"/>
                <a:ea typeface="Meiryo" panose="020B0604030504040204" pitchFamily="34" charset="-128"/>
              </a:rPr>
              <a:t>傳輸效能由第三方</a:t>
            </a:r>
            <a:r>
              <a:rPr lang="zh-TW" altLang="en-US" sz="1400" dirty="0">
                <a:latin typeface="Meiryo" panose="020B0604030504040204" pitchFamily="34" charset="-128"/>
                <a:ea typeface="Meiryo" panose="020B0604030504040204" pitchFamily="34" charset="-128"/>
              </a:rPr>
              <a:t> </a:t>
            </a:r>
            <a:r>
              <a:rPr lang="en-US" altLang="zh-TW" sz="1400" dirty="0">
                <a:latin typeface="Meiryo" panose="020B0604030504040204" pitchFamily="34" charset="-128"/>
                <a:ea typeface="Meiryo" panose="020B0604030504040204" pitchFamily="34" charset="-128"/>
              </a:rPr>
              <a:t>-</a:t>
            </a:r>
            <a:r>
              <a:rPr lang="zh-TW" altLang="en-US" sz="1400" dirty="0">
                <a:latin typeface="Meiryo" panose="020B0604030504040204" pitchFamily="34" charset="-128"/>
                <a:ea typeface="Meiryo" panose="020B0604030504040204" pitchFamily="34" charset="-128"/>
              </a:rPr>
              <a:t> </a:t>
            </a:r>
            <a:r>
              <a:rPr lang="en-US" sz="1400" dirty="0">
                <a:latin typeface="Meiryo" panose="020B0604030504040204" pitchFamily="34" charset="-128"/>
                <a:ea typeface="Meiryo" panose="020B0604030504040204" pitchFamily="34" charset="-128"/>
              </a:rPr>
              <a:t>Principled Technologies </a:t>
            </a:r>
            <a:r>
              <a:rPr lang="zh-CN" altLang="en-US" sz="1400" dirty="0">
                <a:latin typeface="Meiryo" panose="020B0604030504040204" pitchFamily="34" charset="-128"/>
                <a:ea typeface="Meiryo" panose="020B0604030504040204" pitchFamily="34" charset="-128"/>
              </a:rPr>
              <a:t>提供</a:t>
            </a:r>
            <a:endParaRPr lang="en-US" sz="1400" dirty="0">
              <a:latin typeface="Meiryo" panose="020B0604030504040204" pitchFamily="34" charset="-128"/>
              <a:ea typeface="Meiryo" panose="020B0604030504040204" pitchFamily="34" charset="-128"/>
            </a:endParaRPr>
          </a:p>
          <a:p>
            <a:r>
              <a:rPr lang="zh-CN" altLang="en-US" sz="1400" dirty="0">
                <a:latin typeface="Meiryo" panose="020B0604030504040204" pitchFamily="34" charset="-128"/>
                <a:ea typeface="Meiryo" panose="020B0604030504040204" pitchFamily="34" charset="-128"/>
              </a:rPr>
              <a:t>測試基礎以</a:t>
            </a:r>
            <a:r>
              <a:rPr lang="en-US" altLang="zh-TW" sz="1400" dirty="0">
                <a:latin typeface="Meiryo" panose="020B0604030504040204" pitchFamily="34" charset="-128"/>
                <a:ea typeface="Meiryo" panose="020B0604030504040204" pitchFamily="34" charset="-128"/>
              </a:rPr>
              <a:t>20GB</a:t>
            </a:r>
            <a:r>
              <a:rPr lang="zh-CN" altLang="en-US" sz="1400" dirty="0">
                <a:latin typeface="Meiryo" panose="020B0604030504040204" pitchFamily="34" charset="-128"/>
                <a:ea typeface="Meiryo" panose="020B0604030504040204" pitchFamily="34" charset="-128"/>
              </a:rPr>
              <a:t>檔案由美國中部傳至印度</a:t>
            </a:r>
            <a:endParaRPr lang="en-US" sz="1400" dirty="0">
              <a:latin typeface="Meiryo" panose="020B0604030504040204" pitchFamily="34" charset="-128"/>
              <a:ea typeface="Meiryo" panose="020B0604030504040204" pitchFamily="34" charset="-128"/>
            </a:endParaRPr>
          </a:p>
          <a:p>
            <a:pPr marL="171452" indent="-171452">
              <a:buFont typeface="IBM Plex Sans" panose="020B0503050203000203" pitchFamily="34" charset="0"/>
              <a:buChar char="–"/>
            </a:pPr>
            <a:r>
              <a:rPr lang="zh-CN" altLang="en-US" sz="1400" dirty="0">
                <a:latin typeface="Meiryo" panose="020B0604030504040204" pitchFamily="34" charset="-128"/>
                <a:ea typeface="Meiryo" panose="020B0604030504040204" pitchFamily="34" charset="-128"/>
              </a:rPr>
              <a:t>傳輸速度高出</a:t>
            </a:r>
            <a:r>
              <a:rPr lang="en-US" altLang="zh-CN" sz="1400" dirty="0">
                <a:latin typeface="Meiryo" panose="020B0604030504040204" pitchFamily="34" charset="-128"/>
                <a:ea typeface="Meiryo" panose="020B0604030504040204" pitchFamily="34" charset="-128"/>
              </a:rPr>
              <a:t>AWS S3 Transfer Acceleration </a:t>
            </a:r>
            <a:r>
              <a:rPr lang="en-US" altLang="zh-TW" sz="1400" dirty="0">
                <a:latin typeface="Meiryo" panose="020B0604030504040204" pitchFamily="34" charset="-128"/>
                <a:ea typeface="Meiryo" panose="020B0604030504040204" pitchFamily="34" charset="-128"/>
              </a:rPr>
              <a:t>12</a:t>
            </a:r>
            <a:r>
              <a:rPr lang="zh-CN" altLang="en-US" sz="1400" dirty="0">
                <a:latin typeface="Meiryo" panose="020B0604030504040204" pitchFamily="34" charset="-128"/>
                <a:ea typeface="Meiryo" panose="020B0604030504040204" pitchFamily="34" charset="-128"/>
              </a:rPr>
              <a:t>倍</a:t>
            </a:r>
            <a:endParaRPr lang="en-US" sz="1400" dirty="0">
              <a:latin typeface="Meiryo" panose="020B0604030504040204" pitchFamily="34" charset="-128"/>
              <a:ea typeface="Meiryo" panose="020B0604030504040204" pitchFamily="34" charset="-128"/>
            </a:endParaRPr>
          </a:p>
          <a:p>
            <a:pPr marL="171452" indent="-171452">
              <a:buFont typeface="IBM Plex Sans" panose="020B0503050203000203" pitchFamily="34" charset="0"/>
              <a:buChar char="–"/>
            </a:pPr>
            <a:r>
              <a:rPr lang="zh-CN" altLang="en-US" sz="1400" dirty="0">
                <a:latin typeface="Meiryo" panose="020B0604030504040204" pitchFamily="34" charset="-128"/>
                <a:ea typeface="Meiryo" panose="020B0604030504040204" pitchFamily="34" charset="-128"/>
              </a:rPr>
              <a:t>較</a:t>
            </a:r>
            <a:r>
              <a:rPr lang="en-US" altLang="zh-CN" sz="1400" dirty="0">
                <a:latin typeface="Meiryo" panose="020B0604030504040204" pitchFamily="34" charset="-128"/>
                <a:ea typeface="Meiryo" panose="020B0604030504040204" pitchFamily="34" charset="-128"/>
              </a:rPr>
              <a:t>Azure Blob storage</a:t>
            </a:r>
            <a:r>
              <a:rPr lang="zh-TW" altLang="en-US" sz="1400" dirty="0">
                <a:latin typeface="Meiryo" panose="020B0604030504040204" pitchFamily="34" charset="-128"/>
                <a:ea typeface="Meiryo" panose="020B0604030504040204" pitchFamily="34" charset="-128"/>
              </a:rPr>
              <a:t> </a:t>
            </a:r>
            <a:r>
              <a:rPr lang="zh-CN" altLang="en-US" sz="1400" dirty="0">
                <a:latin typeface="Meiryo" panose="020B0604030504040204" pitchFamily="34" charset="-128"/>
                <a:ea typeface="Meiryo" panose="020B0604030504040204" pitchFamily="34" charset="-128"/>
              </a:rPr>
              <a:t>搭配</a:t>
            </a:r>
            <a:r>
              <a:rPr lang="zh-TW" altLang="en-US" sz="1400" dirty="0">
                <a:latin typeface="Meiryo" panose="020B0604030504040204" pitchFamily="34" charset="-128"/>
                <a:ea typeface="Meiryo" panose="020B0604030504040204" pitchFamily="34" charset="-128"/>
              </a:rPr>
              <a:t> </a:t>
            </a:r>
            <a:r>
              <a:rPr lang="en-US" altLang="zh-TW" sz="1400" dirty="0" err="1">
                <a:latin typeface="Meiryo" panose="020B0604030504040204" pitchFamily="34" charset="-128"/>
                <a:ea typeface="Meiryo" panose="020B0604030504040204" pitchFamily="34" charset="-128"/>
              </a:rPr>
              <a:t>AzCopy</a:t>
            </a:r>
            <a:r>
              <a:rPr lang="zh-CN" altLang="en-US" sz="1400" dirty="0">
                <a:latin typeface="Meiryo" panose="020B0604030504040204" pitchFamily="34" charset="-128"/>
                <a:ea typeface="Meiryo" panose="020B0604030504040204" pitchFamily="34" charset="-128"/>
              </a:rPr>
              <a:t>傳輸速度約高出</a:t>
            </a:r>
            <a:r>
              <a:rPr lang="en-US" altLang="zh-CN" sz="1400" dirty="0">
                <a:latin typeface="Meiryo" panose="020B0604030504040204" pitchFamily="34" charset="-128"/>
                <a:ea typeface="Meiryo" panose="020B0604030504040204" pitchFamily="34" charset="-128"/>
              </a:rPr>
              <a:t>2.5</a:t>
            </a:r>
            <a:r>
              <a:rPr lang="zh-CN" altLang="en-US" sz="1400" dirty="0">
                <a:latin typeface="Meiryo" panose="020B0604030504040204" pitchFamily="34" charset="-128"/>
                <a:ea typeface="Meiryo" panose="020B0604030504040204" pitchFamily="34" charset="-128"/>
              </a:rPr>
              <a:t>倍</a:t>
            </a:r>
            <a:endParaRPr lang="en-US" sz="1400" dirty="0">
              <a:latin typeface="Meiryo" panose="020B0604030504040204" pitchFamily="34" charset="-128"/>
              <a:ea typeface="Meiryo" panose="020B0604030504040204" pitchFamily="34" charset="-128"/>
            </a:endParaRPr>
          </a:p>
          <a:p>
            <a:endParaRPr lang="en-US" dirty="0">
              <a:latin typeface="Meiryo" panose="020B0604030504040204" pitchFamily="34" charset="-128"/>
              <a:ea typeface="Meiryo" panose="020B0604030504040204" pitchFamily="34" charset="-128"/>
            </a:endParaRPr>
          </a:p>
        </p:txBody>
      </p:sp>
      <p:sp>
        <p:nvSpPr>
          <p:cNvPr id="3" name="Footer Placeholder 2"/>
          <p:cNvSpPr>
            <a:spLocks noGrp="1"/>
          </p:cNvSpPr>
          <p:nvPr>
            <p:ph type="ftr" sz="quarter" idx="4294967295"/>
          </p:nvPr>
        </p:nvSpPr>
        <p:spPr>
          <a:xfrm>
            <a:off x="2743200" y="6058657"/>
            <a:ext cx="6400800" cy="138113"/>
          </a:xfrm>
        </p:spPr>
        <p:txBody>
          <a:bodyPr/>
          <a:lstStyle/>
          <a:p>
            <a:pPr defTabSz="685809">
              <a:defRPr/>
            </a:pPr>
            <a:r>
              <a:rPr lang="en-US" sz="900" dirty="0">
                <a:solidFill>
                  <a:schemeClr val="tx1"/>
                </a:solidFill>
                <a:latin typeface="Meiryo" panose="020B0604030504040204" pitchFamily="34" charset="-128"/>
                <a:ea typeface="Meiryo" panose="020B0604030504040204" pitchFamily="34" charset="-128"/>
              </a:rPr>
              <a:t>For detailed testing information, see the full PT report at http://facts.pt/docm5vh </a:t>
            </a:r>
          </a:p>
        </p:txBody>
      </p:sp>
      <p:sp>
        <p:nvSpPr>
          <p:cNvPr id="13" name="Title 1">
            <a:extLst>
              <a:ext uri="{FF2B5EF4-FFF2-40B4-BE49-F238E27FC236}">
                <a16:creationId xmlns:a16="http://schemas.microsoft.com/office/drawing/2014/main" id="{1467B6B6-0F19-8A43-98E6-825BED1CB654}"/>
              </a:ext>
            </a:extLst>
          </p:cNvPr>
          <p:cNvSpPr txBox="1">
            <a:spLocks/>
          </p:cNvSpPr>
          <p:nvPr/>
        </p:nvSpPr>
        <p:spPr>
          <a:xfrm>
            <a:off x="1387062" y="2687083"/>
            <a:ext cx="376445" cy="22333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457206">
              <a:defRPr/>
            </a:pPr>
            <a:r>
              <a:rPr lang="en-US" sz="1000" dirty="0">
                <a:solidFill>
                  <a:srgbClr val="FFFFFF"/>
                </a:solidFill>
                <a:latin typeface="Meiryo" panose="020B0604030504040204" pitchFamily="34" charset="-128"/>
                <a:ea typeface="Meiryo" panose="020B0604030504040204" pitchFamily="34" charset="-128"/>
              </a:rPr>
              <a:t>USA</a:t>
            </a:r>
          </a:p>
        </p:txBody>
      </p:sp>
      <p:sp>
        <p:nvSpPr>
          <p:cNvPr id="14" name="Title 1">
            <a:extLst>
              <a:ext uri="{FF2B5EF4-FFF2-40B4-BE49-F238E27FC236}">
                <a16:creationId xmlns:a16="http://schemas.microsoft.com/office/drawing/2014/main" id="{A0FBB307-CA8D-8345-AE6E-67F01887324E}"/>
              </a:ext>
            </a:extLst>
          </p:cNvPr>
          <p:cNvSpPr txBox="1">
            <a:spLocks/>
          </p:cNvSpPr>
          <p:nvPr/>
        </p:nvSpPr>
        <p:spPr>
          <a:xfrm>
            <a:off x="3231455" y="2729514"/>
            <a:ext cx="376445" cy="22333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defTabSz="457206">
              <a:defRPr/>
            </a:pPr>
            <a:r>
              <a:rPr lang="en-US" sz="1000" dirty="0">
                <a:solidFill>
                  <a:srgbClr val="FFFFFF"/>
                </a:solidFill>
                <a:latin typeface="Meiryo" panose="020B0604030504040204" pitchFamily="34" charset="-128"/>
                <a:ea typeface="Meiryo" panose="020B0604030504040204" pitchFamily="34" charset="-128"/>
              </a:rPr>
              <a:t>India</a:t>
            </a:r>
          </a:p>
        </p:txBody>
      </p:sp>
      <p:pic>
        <p:nvPicPr>
          <p:cNvPr id="16" name="Content Placeholder 25">
            <a:extLst>
              <a:ext uri="{FF2B5EF4-FFF2-40B4-BE49-F238E27FC236}">
                <a16:creationId xmlns:a16="http://schemas.microsoft.com/office/drawing/2014/main" id="{091B0BD9-10CB-BE4E-9703-21130A399F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29076" y="1371353"/>
            <a:ext cx="3947187" cy="2631458"/>
          </a:xfrm>
          <a:prstGeom prst="rect">
            <a:avLst/>
          </a:prstGeom>
        </p:spPr>
      </p:pic>
      <p:sp>
        <p:nvSpPr>
          <p:cNvPr id="15" name="TextBox 14">
            <a:extLst>
              <a:ext uri="{FF2B5EF4-FFF2-40B4-BE49-F238E27FC236}">
                <a16:creationId xmlns:a16="http://schemas.microsoft.com/office/drawing/2014/main" id="{CFA23B7D-0F9A-442E-A681-1D81B576A971}"/>
              </a:ext>
            </a:extLst>
          </p:cNvPr>
          <p:cNvSpPr txBox="1"/>
          <p:nvPr/>
        </p:nvSpPr>
        <p:spPr>
          <a:xfrm>
            <a:off x="1945340" y="3076449"/>
            <a:ext cx="2786896" cy="446276"/>
          </a:xfrm>
          <a:prstGeom prst="rect">
            <a:avLst/>
          </a:prstGeom>
          <a:noFill/>
        </p:spPr>
        <p:txBody>
          <a:bodyPr wrap="square" rtlCol="0">
            <a:spAutoFit/>
          </a:bodyPr>
          <a:lstStyle/>
          <a:p>
            <a:pPr defTabSz="685809">
              <a:defRPr/>
            </a:pPr>
            <a:r>
              <a:rPr lang="en-US" sz="1400" b="1" dirty="0">
                <a:solidFill>
                  <a:srgbClr val="FFFFFF"/>
                </a:solidFill>
                <a:latin typeface="Meiryo" panose="020B0604030504040204" pitchFamily="34" charset="-128"/>
                <a:ea typeface="Meiryo" panose="020B0604030504040204" pitchFamily="34" charset="-128"/>
              </a:rPr>
              <a:t>up to </a:t>
            </a:r>
            <a:r>
              <a:rPr lang="en-US" sz="2300" b="1" dirty="0">
                <a:solidFill>
                  <a:srgbClr val="FFFFFF"/>
                </a:solidFill>
                <a:latin typeface="Meiryo" panose="020B0604030504040204" pitchFamily="34" charset="-128"/>
                <a:ea typeface="Meiryo" panose="020B0604030504040204" pitchFamily="34" charset="-128"/>
              </a:rPr>
              <a:t>12X Faster </a:t>
            </a:r>
          </a:p>
        </p:txBody>
      </p:sp>
    </p:spTree>
    <p:extLst>
      <p:ext uri="{BB962C8B-B14F-4D97-AF65-F5344CB8AC3E}">
        <p14:creationId xmlns:p14="http://schemas.microsoft.com/office/powerpoint/2010/main" val="1891393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E51C8BF-34ED-485D-B1E8-D9C304146EF6}"/>
              </a:ext>
            </a:extLst>
          </p:cNvPr>
          <p:cNvSpPr>
            <a:spLocks noGrp="1"/>
          </p:cNvSpPr>
          <p:nvPr>
            <p:ph type="body" sz="quarter" idx="13"/>
          </p:nvPr>
        </p:nvSpPr>
        <p:spPr/>
        <p:txBody>
          <a:bodyPr/>
          <a:lstStyle/>
          <a:p>
            <a:r>
              <a:rPr lang="zh-CN" altLang="en-US" b="1" dirty="0"/>
              <a:t>全新介面體驗</a:t>
            </a:r>
            <a:endParaRPr lang="zh-TW" altLang="en-US" b="1" dirty="0"/>
          </a:p>
        </p:txBody>
      </p:sp>
      <p:sp>
        <p:nvSpPr>
          <p:cNvPr id="3" name="標題 2">
            <a:extLst>
              <a:ext uri="{FF2B5EF4-FFF2-40B4-BE49-F238E27FC236}">
                <a16:creationId xmlns:a16="http://schemas.microsoft.com/office/drawing/2014/main" id="{E67AE077-4550-4821-B993-B200CB01EECB}"/>
              </a:ext>
            </a:extLst>
          </p:cNvPr>
          <p:cNvSpPr>
            <a:spLocks noGrp="1"/>
          </p:cNvSpPr>
          <p:nvPr>
            <p:ph type="ctrTitle"/>
          </p:nvPr>
        </p:nvSpPr>
        <p:spPr/>
        <p:txBody>
          <a:bodyPr>
            <a:normAutofit fontScale="90000"/>
          </a:bodyPr>
          <a:lstStyle/>
          <a:p>
            <a:r>
              <a:rPr lang="en-US" altLang="zh-TW" dirty="0"/>
              <a:t>IBM Cloud Portal </a:t>
            </a:r>
            <a:r>
              <a:rPr lang="en-US" altLang="zh-CN" dirty="0"/>
              <a:t>&amp;</a:t>
            </a:r>
            <a:r>
              <a:rPr lang="zh-TW" altLang="en-US" dirty="0"/>
              <a:t> </a:t>
            </a:r>
            <a:r>
              <a:rPr lang="en-US" altLang="zh-TW" dirty="0"/>
              <a:t>Object Storage</a:t>
            </a:r>
            <a:endParaRPr lang="zh-TW" altLang="en-US" dirty="0"/>
          </a:p>
        </p:txBody>
      </p:sp>
      <p:sp>
        <p:nvSpPr>
          <p:cNvPr id="6" name="TextBox 5">
            <a:extLst>
              <a:ext uri="{FF2B5EF4-FFF2-40B4-BE49-F238E27FC236}">
                <a16:creationId xmlns:a16="http://schemas.microsoft.com/office/drawing/2014/main" id="{D9BDFA91-464B-7A4A-BC53-543A4DAE5973}"/>
              </a:ext>
            </a:extLst>
          </p:cNvPr>
          <p:cNvSpPr txBox="1"/>
          <p:nvPr/>
        </p:nvSpPr>
        <p:spPr>
          <a:xfrm>
            <a:off x="4571999" y="5555998"/>
            <a:ext cx="2559290" cy="369332"/>
          </a:xfrm>
          <a:prstGeom prst="rect">
            <a:avLst/>
          </a:prstGeom>
          <a:noFill/>
        </p:spPr>
        <p:txBody>
          <a:bodyPr wrap="none" rtlCol="0">
            <a:spAutoFit/>
          </a:bodyPr>
          <a:lstStyle/>
          <a:p>
            <a:r>
              <a:rPr lang="zh-CN" altLang="en-US" dirty="0">
                <a:solidFill>
                  <a:schemeClr val="bg1"/>
                </a:solidFill>
              </a:rPr>
              <a:t>講義與實作文件下載處</a:t>
            </a:r>
            <a:endParaRPr lang="en-US" dirty="0">
              <a:solidFill>
                <a:schemeClr val="bg1"/>
              </a:solidFill>
            </a:endParaRPr>
          </a:p>
        </p:txBody>
      </p:sp>
      <p:pic>
        <p:nvPicPr>
          <p:cNvPr id="4" name="Picture 3">
            <a:extLst>
              <a:ext uri="{FF2B5EF4-FFF2-40B4-BE49-F238E27FC236}">
                <a16:creationId xmlns:a16="http://schemas.microsoft.com/office/drawing/2014/main" id="{9F86F802-A85D-2947-8542-79D10C5B5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1289" y="4412324"/>
            <a:ext cx="1513006" cy="1513006"/>
          </a:xfrm>
          <a:prstGeom prst="rect">
            <a:avLst/>
          </a:prstGeom>
        </p:spPr>
      </p:pic>
    </p:spTree>
    <p:extLst>
      <p:ext uri="{BB962C8B-B14F-4D97-AF65-F5344CB8AC3E}">
        <p14:creationId xmlns:p14="http://schemas.microsoft.com/office/powerpoint/2010/main" val="4094785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20">
            <a:extLst>
              <a:ext uri="{FF2B5EF4-FFF2-40B4-BE49-F238E27FC236}">
                <a16:creationId xmlns:a16="http://schemas.microsoft.com/office/drawing/2014/main" id="{6BE97516-9F93-F949-8774-90AE4C94805E}"/>
              </a:ext>
            </a:extLst>
          </p:cNvPr>
          <p:cNvSpPr>
            <a:spLocks noGrp="1"/>
          </p:cNvSpPr>
          <p:nvPr>
            <p:ph type="title"/>
          </p:nvPr>
        </p:nvSpPr>
        <p:spPr>
          <a:xfrm>
            <a:off x="393033" y="133969"/>
            <a:ext cx="7886700" cy="1325563"/>
          </a:xfrm>
        </p:spPr>
        <p:txBody>
          <a:bodyPr/>
          <a:lstStyle/>
          <a:p>
            <a:r>
              <a:rPr lang="zh-Hant" altLang="en-US" b="1" dirty="0">
                <a:solidFill>
                  <a:schemeClr val="tx1"/>
                </a:solidFill>
                <a:latin typeface="Meiryo" panose="020B0604030504040204" pitchFamily="34" charset="-128"/>
                <a:ea typeface="Meiryo" panose="020B0604030504040204" pitchFamily="34" charset="-128"/>
              </a:rPr>
              <a:t>針對</a:t>
            </a:r>
            <a:r>
              <a:rPr lang="zh-CN" altLang="en-US" b="1" dirty="0">
                <a:solidFill>
                  <a:schemeClr val="tx1"/>
                </a:solidFill>
                <a:latin typeface="Meiryo" panose="020B0604030504040204" pitchFamily="34" charset="-128"/>
                <a:ea typeface="Meiryo" panose="020B0604030504040204" pitchFamily="34" charset="-128"/>
              </a:rPr>
              <a:t>數據</a:t>
            </a:r>
            <a:r>
              <a:rPr lang="zh-Hant" altLang="en-US" b="1" dirty="0">
                <a:solidFill>
                  <a:schemeClr val="tx1"/>
                </a:solidFill>
                <a:latin typeface="Meiryo" panose="020B0604030504040204" pitchFamily="34" charset="-128"/>
                <a:ea typeface="Meiryo" panose="020B0604030504040204" pitchFamily="34" charset="-128"/>
              </a:rPr>
              <a:t>的 </a:t>
            </a:r>
            <a:r>
              <a:rPr lang="zh-CN" altLang="en-US" b="1" dirty="0">
                <a:solidFill>
                  <a:schemeClr val="tx1"/>
                </a:solidFill>
                <a:latin typeface="Meiryo" panose="020B0604030504040204" pitchFamily="34" charset="-128"/>
                <a:ea typeface="Meiryo" panose="020B0604030504040204" pitchFamily="34" charset="-128"/>
              </a:rPr>
              <a:t>保護</a:t>
            </a:r>
            <a:r>
              <a:rPr lang="zh-Hant" altLang="en-US" b="1" dirty="0">
                <a:solidFill>
                  <a:schemeClr val="tx1"/>
                </a:solidFill>
                <a:latin typeface="Meiryo" panose="020B0604030504040204" pitchFamily="34" charset="-128"/>
                <a:ea typeface="Meiryo" panose="020B0604030504040204" pitchFamily="34" charset="-128"/>
              </a:rPr>
              <a:t>性 </a:t>
            </a:r>
            <a:r>
              <a:rPr lang="zh-CN" altLang="en-US" b="1" dirty="0">
                <a:solidFill>
                  <a:schemeClr val="tx1"/>
                </a:solidFill>
                <a:latin typeface="Meiryo" panose="020B0604030504040204" pitchFamily="34" charset="-128"/>
                <a:ea typeface="Meiryo" panose="020B0604030504040204" pitchFamily="34" charset="-128"/>
              </a:rPr>
              <a:t>彈性</a:t>
            </a:r>
            <a:r>
              <a:rPr lang="zh-Hant" altLang="en-US" b="1" dirty="0">
                <a:solidFill>
                  <a:schemeClr val="tx1"/>
                </a:solidFill>
                <a:latin typeface="Meiryo" panose="020B0604030504040204" pitchFamily="34" charset="-128"/>
                <a:ea typeface="Meiryo" panose="020B0604030504040204" pitchFamily="34" charset="-128"/>
              </a:rPr>
              <a:t> </a:t>
            </a:r>
            <a:r>
              <a:rPr lang="zh-CN" altLang="en-US" b="1" dirty="0">
                <a:solidFill>
                  <a:schemeClr val="tx1"/>
                </a:solidFill>
                <a:latin typeface="Meiryo" panose="020B0604030504040204" pitchFamily="34" charset="-128"/>
                <a:ea typeface="Meiryo" panose="020B0604030504040204" pitchFamily="34" charset="-128"/>
              </a:rPr>
              <a:t>連續性</a:t>
            </a:r>
            <a:endParaRPr lang="en-US" b="1" dirty="0">
              <a:solidFill>
                <a:schemeClr val="tx1"/>
              </a:solidFill>
              <a:latin typeface="Meiryo" panose="020B0604030504040204" pitchFamily="34" charset="-128"/>
              <a:ea typeface="Meiryo" panose="020B0604030504040204" pitchFamily="34" charset="-128"/>
            </a:endParaRPr>
          </a:p>
        </p:txBody>
      </p:sp>
      <p:sp>
        <p:nvSpPr>
          <p:cNvPr id="122" name="Text Placeholder 121">
            <a:extLst>
              <a:ext uri="{FF2B5EF4-FFF2-40B4-BE49-F238E27FC236}">
                <a16:creationId xmlns:a16="http://schemas.microsoft.com/office/drawing/2014/main" id="{E4AAE522-6A01-0949-B4B1-4DF9680B33A7}"/>
              </a:ext>
            </a:extLst>
          </p:cNvPr>
          <p:cNvSpPr>
            <a:spLocks noGrp="1"/>
          </p:cNvSpPr>
          <p:nvPr>
            <p:ph idx="1"/>
          </p:nvPr>
        </p:nvSpPr>
        <p:spPr>
          <a:xfrm>
            <a:off x="393033" y="2173995"/>
            <a:ext cx="7886700" cy="3986684"/>
          </a:xfrm>
        </p:spPr>
        <p:txBody>
          <a:bodyPr/>
          <a:lstStyle/>
          <a:p>
            <a:pPr marL="0" indent="0">
              <a:buNone/>
            </a:pPr>
            <a:r>
              <a:rPr lang="zh-Hant" altLang="en-US" sz="4613" dirty="0">
                <a:solidFill>
                  <a:schemeClr val="tx1"/>
                </a:solidFill>
                <a:latin typeface="Meiryo" panose="020B0604030504040204" pitchFamily="34" charset="-128"/>
                <a:ea typeface="Meiryo" panose="020B0604030504040204" pitchFamily="34" charset="-128"/>
              </a:rPr>
              <a:t>就是不一樣</a:t>
            </a:r>
            <a:endParaRPr lang="en-US" sz="4613" dirty="0">
              <a:solidFill>
                <a:schemeClr val="tx1"/>
              </a:solidFill>
              <a:latin typeface="Meiryo" panose="020B0604030504040204" pitchFamily="34" charset="-128"/>
              <a:ea typeface="Meiryo" panose="020B0604030504040204" pitchFamily="34" charset="-128"/>
            </a:endParaRPr>
          </a:p>
        </p:txBody>
      </p:sp>
      <p:sp>
        <p:nvSpPr>
          <p:cNvPr id="56" name="文字方塊 86">
            <a:extLst>
              <a:ext uri="{FF2B5EF4-FFF2-40B4-BE49-F238E27FC236}">
                <a16:creationId xmlns:a16="http://schemas.microsoft.com/office/drawing/2014/main" id="{A73CEC9A-7B69-9246-B5A5-5CF04BCD0C33}"/>
              </a:ext>
            </a:extLst>
          </p:cNvPr>
          <p:cNvSpPr txBox="1"/>
          <p:nvPr/>
        </p:nvSpPr>
        <p:spPr>
          <a:xfrm>
            <a:off x="7512694" y="2089461"/>
            <a:ext cx="1383712" cy="276999"/>
          </a:xfrm>
          <a:prstGeom prst="rect">
            <a:avLst/>
          </a:prstGeom>
          <a:noFill/>
        </p:spPr>
        <p:txBody>
          <a:bodyPr wrap="none" rtlCol="0">
            <a:spAutoFit/>
          </a:bodyPr>
          <a:lstStyle/>
          <a:p>
            <a:pPr defTabSz="171450" eaLnBrk="0" fontAlgn="base">
              <a:spcBef>
                <a:spcPct val="0"/>
              </a:spcBef>
              <a:spcAft>
                <a:spcPct val="0"/>
              </a:spcAft>
            </a:pPr>
            <a:r>
              <a:rPr lang="en-US" altLang="zh-TW" sz="1200" b="1" dirty="0">
                <a:latin typeface="Meiryo" panose="020B0604030504040204" pitchFamily="34" charset="-128"/>
                <a:ea typeface="Meiryo" panose="020B0604030504040204" pitchFamily="34" charset="-128"/>
                <a:cs typeface="Arial" panose="020B0604020202020204" pitchFamily="34" charset="0"/>
              </a:rPr>
              <a:t>IBM</a:t>
            </a:r>
            <a:r>
              <a:rPr lang="zh-TW" altLang="en-US" sz="1200" b="1" dirty="0">
                <a:latin typeface="Meiryo" panose="020B0604030504040204" pitchFamily="34" charset="-128"/>
                <a:ea typeface="Meiryo" panose="020B0604030504040204" pitchFamily="34" charset="-128"/>
                <a:cs typeface="Arial" panose="020B0604020202020204" pitchFamily="34" charset="0"/>
              </a:rPr>
              <a:t> </a:t>
            </a:r>
            <a:r>
              <a:rPr lang="en-US" altLang="zh-TW" sz="1200" b="1" dirty="0">
                <a:latin typeface="Meiryo" panose="020B0604030504040204" pitchFamily="34" charset="-128"/>
                <a:ea typeface="Meiryo" panose="020B0604030504040204" pitchFamily="34" charset="-128"/>
                <a:cs typeface="Arial" panose="020B0604020202020204" pitchFamily="34" charset="0"/>
              </a:rPr>
              <a:t>Cloud </a:t>
            </a:r>
            <a:r>
              <a:rPr lang="zh-Hant" altLang="en-US" sz="1200" b="1" dirty="0">
                <a:latin typeface="Meiryo" panose="020B0604030504040204" pitchFamily="34" charset="-128"/>
                <a:ea typeface="Meiryo" panose="020B0604030504040204" pitchFamily="34" charset="-128"/>
                <a:cs typeface="Arial" panose="020B0604020202020204" pitchFamily="34" charset="0"/>
              </a:rPr>
              <a:t>東京</a:t>
            </a:r>
            <a:endParaRPr lang="zh-TW" altLang="en-US" sz="1200" b="1" dirty="0">
              <a:latin typeface="Meiryo" panose="020B0604030504040204" pitchFamily="34" charset="-128"/>
              <a:ea typeface="Meiryo" panose="020B0604030504040204" pitchFamily="34" charset="-128"/>
              <a:cs typeface="Arial" panose="020B0604020202020204" pitchFamily="34" charset="0"/>
            </a:endParaRPr>
          </a:p>
        </p:txBody>
      </p:sp>
      <p:cxnSp>
        <p:nvCxnSpPr>
          <p:cNvPr id="57" name="直線接點 81">
            <a:extLst>
              <a:ext uri="{FF2B5EF4-FFF2-40B4-BE49-F238E27FC236}">
                <a16:creationId xmlns:a16="http://schemas.microsoft.com/office/drawing/2014/main" id="{5D9FA57D-771A-8642-8EC1-20078BF2EB1E}"/>
              </a:ext>
            </a:extLst>
          </p:cNvPr>
          <p:cNvCxnSpPr>
            <a:cxnSpLocks/>
            <a:stCxn id="103" idx="3"/>
            <a:endCxn id="93" idx="7"/>
          </p:cNvCxnSpPr>
          <p:nvPr/>
        </p:nvCxnSpPr>
        <p:spPr>
          <a:xfrm flipH="1">
            <a:off x="6018119" y="1966301"/>
            <a:ext cx="1459661" cy="708753"/>
          </a:xfrm>
          <a:prstGeom prst="line">
            <a:avLst/>
          </a:prstGeom>
          <a:noFill/>
          <a:ln w="76200" cap="flat" cmpd="sng" algn="ctr">
            <a:solidFill>
              <a:srgbClr val="0070C0"/>
            </a:solidFill>
            <a:prstDash val="sysDot"/>
          </a:ln>
          <a:effectLst>
            <a:outerShdw blurRad="40000" dist="20000" dir="5400000" rotWithShape="0">
              <a:srgbClr val="000000">
                <a:alpha val="38000"/>
              </a:srgbClr>
            </a:outerShdw>
          </a:effectLst>
        </p:spPr>
      </p:cxnSp>
      <p:sp>
        <p:nvSpPr>
          <p:cNvPr id="93" name="流程圖: 接點 39">
            <a:extLst>
              <a:ext uri="{FF2B5EF4-FFF2-40B4-BE49-F238E27FC236}">
                <a16:creationId xmlns:a16="http://schemas.microsoft.com/office/drawing/2014/main" id="{955D7478-56F6-D147-827D-BD83FA548ECF}"/>
              </a:ext>
            </a:extLst>
          </p:cNvPr>
          <p:cNvSpPr/>
          <p:nvPr/>
        </p:nvSpPr>
        <p:spPr>
          <a:xfrm>
            <a:off x="5875404" y="2650568"/>
            <a:ext cx="167202" cy="167202"/>
          </a:xfrm>
          <a:prstGeom prst="flowChartConnector">
            <a:avLst/>
          </a:prstGeom>
          <a:solidFill>
            <a:schemeClr val="accent1">
              <a:lumMod val="50000"/>
            </a:schemeClr>
          </a:solidFill>
          <a:ln w="25400" cap="flat" cmpd="sng" algn="ctr">
            <a:solidFill>
              <a:schemeClr val="bg2"/>
            </a:solidFill>
            <a:prstDash val="solid"/>
          </a:ln>
          <a:effectLst/>
        </p:spPr>
        <p:txBody>
          <a:bodyPr rtlCol="0" anchor="ctr"/>
          <a:lstStyle/>
          <a:p>
            <a:pPr algn="ctr" defTabSz="171450" eaLnBrk="0" fontAlgn="base">
              <a:spcBef>
                <a:spcPct val="0"/>
              </a:spcBef>
              <a:spcAft>
                <a:spcPct val="0"/>
              </a:spcAft>
              <a:defRPr/>
            </a:pPr>
            <a:endParaRPr lang="zh-TW" altLang="en-US" sz="1200" b="1">
              <a:latin typeface="Meiryo" panose="020B0604030504040204" pitchFamily="34" charset="-128"/>
              <a:ea typeface="Meiryo" panose="020B0604030504040204" pitchFamily="34" charset="-128"/>
            </a:endParaRPr>
          </a:p>
        </p:txBody>
      </p:sp>
      <p:sp>
        <p:nvSpPr>
          <p:cNvPr id="102" name="流程圖: 接點 68">
            <a:extLst>
              <a:ext uri="{FF2B5EF4-FFF2-40B4-BE49-F238E27FC236}">
                <a16:creationId xmlns:a16="http://schemas.microsoft.com/office/drawing/2014/main" id="{B58549F3-DFCA-FF48-AC02-C231E3E218D1}"/>
              </a:ext>
            </a:extLst>
          </p:cNvPr>
          <p:cNvSpPr/>
          <p:nvPr/>
        </p:nvSpPr>
        <p:spPr>
          <a:xfrm>
            <a:off x="6714203" y="1414060"/>
            <a:ext cx="167202" cy="167202"/>
          </a:xfrm>
          <a:prstGeom prst="flowChartConnector">
            <a:avLst/>
          </a:prstGeom>
          <a:solidFill>
            <a:schemeClr val="accent1">
              <a:lumMod val="50000"/>
            </a:schemeClr>
          </a:solidFill>
          <a:ln w="25400" cap="flat" cmpd="sng" algn="ctr">
            <a:solidFill>
              <a:schemeClr val="bg2"/>
            </a:solidFill>
            <a:prstDash val="solid"/>
          </a:ln>
          <a:effectLst/>
        </p:spPr>
        <p:txBody>
          <a:bodyPr rtlCol="0" anchor="ctr"/>
          <a:lstStyle/>
          <a:p>
            <a:pPr algn="ctr" defTabSz="171450" eaLnBrk="0" fontAlgn="base">
              <a:spcBef>
                <a:spcPct val="0"/>
              </a:spcBef>
              <a:spcAft>
                <a:spcPct val="0"/>
              </a:spcAft>
              <a:defRPr/>
            </a:pPr>
            <a:endParaRPr lang="zh-TW" altLang="en-US" sz="1200" b="1">
              <a:latin typeface="Meiryo" panose="020B0604030504040204" pitchFamily="34" charset="-128"/>
              <a:ea typeface="Meiryo" panose="020B0604030504040204" pitchFamily="34" charset="-128"/>
            </a:endParaRPr>
          </a:p>
        </p:txBody>
      </p:sp>
      <p:sp>
        <p:nvSpPr>
          <p:cNvPr id="103" name="流程圖: 接點 69">
            <a:extLst>
              <a:ext uri="{FF2B5EF4-FFF2-40B4-BE49-F238E27FC236}">
                <a16:creationId xmlns:a16="http://schemas.microsoft.com/office/drawing/2014/main" id="{12A01F65-C6B3-7644-B7C1-DD625B2D1A49}"/>
              </a:ext>
            </a:extLst>
          </p:cNvPr>
          <p:cNvSpPr/>
          <p:nvPr/>
        </p:nvSpPr>
        <p:spPr>
          <a:xfrm>
            <a:off x="7453294" y="1823585"/>
            <a:ext cx="167202" cy="167202"/>
          </a:xfrm>
          <a:prstGeom prst="flowChartConnector">
            <a:avLst/>
          </a:prstGeom>
          <a:solidFill>
            <a:schemeClr val="accent1">
              <a:lumMod val="50000"/>
            </a:schemeClr>
          </a:solidFill>
          <a:ln w="25400" cap="flat" cmpd="sng" algn="ctr">
            <a:solidFill>
              <a:schemeClr val="bg2"/>
            </a:solidFill>
            <a:prstDash val="solid"/>
          </a:ln>
          <a:effectLst/>
        </p:spPr>
        <p:txBody>
          <a:bodyPr rtlCol="0" anchor="ctr"/>
          <a:lstStyle/>
          <a:p>
            <a:pPr algn="ctr" defTabSz="171450" eaLnBrk="0" fontAlgn="base">
              <a:spcBef>
                <a:spcPct val="0"/>
              </a:spcBef>
              <a:spcAft>
                <a:spcPct val="0"/>
              </a:spcAft>
              <a:defRPr/>
            </a:pPr>
            <a:endParaRPr lang="zh-TW" altLang="en-US" sz="1200" b="1">
              <a:latin typeface="Meiryo" panose="020B0604030504040204" pitchFamily="34" charset="-128"/>
              <a:ea typeface="Meiryo" panose="020B0604030504040204" pitchFamily="34" charset="-128"/>
            </a:endParaRPr>
          </a:p>
        </p:txBody>
      </p:sp>
      <p:cxnSp>
        <p:nvCxnSpPr>
          <p:cNvPr id="104" name="直線接點 70">
            <a:extLst>
              <a:ext uri="{FF2B5EF4-FFF2-40B4-BE49-F238E27FC236}">
                <a16:creationId xmlns:a16="http://schemas.microsoft.com/office/drawing/2014/main" id="{97B7FB8F-5AA4-F647-B90C-90972ACF404F}"/>
              </a:ext>
            </a:extLst>
          </p:cNvPr>
          <p:cNvCxnSpPr>
            <a:cxnSpLocks/>
            <a:stCxn id="102" idx="3"/>
            <a:endCxn id="93" idx="0"/>
          </p:cNvCxnSpPr>
          <p:nvPr/>
        </p:nvCxnSpPr>
        <p:spPr>
          <a:xfrm flipH="1">
            <a:off x="5959005" y="1556776"/>
            <a:ext cx="779684" cy="1093792"/>
          </a:xfrm>
          <a:prstGeom prst="line">
            <a:avLst/>
          </a:prstGeom>
          <a:noFill/>
          <a:ln w="76200" cap="flat" cmpd="sng" algn="ctr">
            <a:solidFill>
              <a:srgbClr val="0070C0"/>
            </a:solidFill>
            <a:prstDash val="sysDot"/>
          </a:ln>
          <a:effectLst>
            <a:outerShdw blurRad="40000" dist="20000" dir="5400000" rotWithShape="0">
              <a:srgbClr val="000000">
                <a:alpha val="38000"/>
              </a:srgbClr>
            </a:outerShdw>
          </a:effectLst>
        </p:spPr>
      </p:cxnSp>
      <p:cxnSp>
        <p:nvCxnSpPr>
          <p:cNvPr id="105" name="直線接點 78">
            <a:extLst>
              <a:ext uri="{FF2B5EF4-FFF2-40B4-BE49-F238E27FC236}">
                <a16:creationId xmlns:a16="http://schemas.microsoft.com/office/drawing/2014/main" id="{8E42121F-C1FA-404B-90EC-5BE0FBA2D7B7}"/>
              </a:ext>
            </a:extLst>
          </p:cNvPr>
          <p:cNvCxnSpPr>
            <a:cxnSpLocks/>
            <a:stCxn id="102" idx="6"/>
            <a:endCxn id="103" idx="1"/>
          </p:cNvCxnSpPr>
          <p:nvPr/>
        </p:nvCxnSpPr>
        <p:spPr>
          <a:xfrm>
            <a:off x="6881405" y="1497661"/>
            <a:ext cx="596375" cy="350410"/>
          </a:xfrm>
          <a:prstGeom prst="line">
            <a:avLst/>
          </a:prstGeom>
          <a:noFill/>
          <a:ln w="76200" cap="flat" cmpd="sng" algn="ctr">
            <a:solidFill>
              <a:srgbClr val="0070C0"/>
            </a:solidFill>
            <a:prstDash val="sysDot"/>
          </a:ln>
          <a:effectLst>
            <a:outerShdw blurRad="40000" dist="20000" dir="5400000" rotWithShape="0">
              <a:srgbClr val="000000">
                <a:alpha val="38000"/>
              </a:srgbClr>
            </a:outerShdw>
          </a:effectLst>
        </p:spPr>
      </p:cxnSp>
      <p:sp>
        <p:nvSpPr>
          <p:cNvPr id="106" name="文字方塊 85">
            <a:extLst>
              <a:ext uri="{FF2B5EF4-FFF2-40B4-BE49-F238E27FC236}">
                <a16:creationId xmlns:a16="http://schemas.microsoft.com/office/drawing/2014/main" id="{03134E94-0FC5-6C44-8FC9-FBDC3D09916E}"/>
              </a:ext>
            </a:extLst>
          </p:cNvPr>
          <p:cNvSpPr txBox="1"/>
          <p:nvPr/>
        </p:nvSpPr>
        <p:spPr>
          <a:xfrm>
            <a:off x="6896021" y="1202628"/>
            <a:ext cx="1383712" cy="276999"/>
          </a:xfrm>
          <a:prstGeom prst="rect">
            <a:avLst/>
          </a:prstGeom>
          <a:noFill/>
        </p:spPr>
        <p:txBody>
          <a:bodyPr wrap="none" rtlCol="0">
            <a:spAutoFit/>
          </a:bodyPr>
          <a:lstStyle/>
          <a:p>
            <a:pPr defTabSz="171450" eaLnBrk="0" fontAlgn="base">
              <a:spcBef>
                <a:spcPct val="0"/>
              </a:spcBef>
              <a:spcAft>
                <a:spcPct val="0"/>
              </a:spcAft>
            </a:pPr>
            <a:r>
              <a:rPr lang="en-US" altLang="zh-TW" sz="1200" b="1" dirty="0">
                <a:latin typeface="Meiryo" panose="020B0604030504040204" pitchFamily="34" charset="-128"/>
                <a:ea typeface="Meiryo" panose="020B0604030504040204" pitchFamily="34" charset="-128"/>
                <a:cs typeface="Arial" panose="020B0604020202020204" pitchFamily="34" charset="0"/>
              </a:rPr>
              <a:t>IBM</a:t>
            </a:r>
            <a:r>
              <a:rPr lang="zh-TW" altLang="en-US" sz="1200" b="1" dirty="0">
                <a:latin typeface="Meiryo" panose="020B0604030504040204" pitchFamily="34" charset="-128"/>
                <a:ea typeface="Meiryo" panose="020B0604030504040204" pitchFamily="34" charset="-128"/>
                <a:cs typeface="Arial" panose="020B0604020202020204" pitchFamily="34" charset="0"/>
              </a:rPr>
              <a:t> </a:t>
            </a:r>
            <a:r>
              <a:rPr lang="en-US" altLang="zh-TW" sz="1200" b="1" dirty="0">
                <a:latin typeface="Meiryo" panose="020B0604030504040204" pitchFamily="34" charset="-128"/>
                <a:ea typeface="Meiryo" panose="020B0604030504040204" pitchFamily="34" charset="-128"/>
                <a:cs typeface="Arial" panose="020B0604020202020204" pitchFamily="34" charset="0"/>
              </a:rPr>
              <a:t>Cloud </a:t>
            </a:r>
            <a:r>
              <a:rPr lang="zh-CN" altLang="en-US" sz="1200" b="1" dirty="0">
                <a:latin typeface="Meiryo" panose="020B0604030504040204" pitchFamily="34" charset="-128"/>
                <a:ea typeface="Meiryo" panose="020B0604030504040204" pitchFamily="34" charset="-128"/>
                <a:cs typeface="Arial" panose="020B0604020202020204" pitchFamily="34" charset="0"/>
              </a:rPr>
              <a:t>首爾</a:t>
            </a:r>
            <a:endParaRPr lang="zh-TW" altLang="en-US" sz="1200" b="1" dirty="0">
              <a:latin typeface="Meiryo" panose="020B0604030504040204" pitchFamily="34" charset="-128"/>
              <a:ea typeface="Meiryo" panose="020B0604030504040204" pitchFamily="34" charset="-128"/>
              <a:cs typeface="Arial" panose="020B0604020202020204" pitchFamily="34" charset="0"/>
            </a:endParaRPr>
          </a:p>
        </p:txBody>
      </p:sp>
      <p:sp>
        <p:nvSpPr>
          <p:cNvPr id="120" name="文字方塊 40">
            <a:extLst>
              <a:ext uri="{FF2B5EF4-FFF2-40B4-BE49-F238E27FC236}">
                <a16:creationId xmlns:a16="http://schemas.microsoft.com/office/drawing/2014/main" id="{A75A2C62-1F50-8443-B30B-3F3B53FFDC95}"/>
              </a:ext>
            </a:extLst>
          </p:cNvPr>
          <p:cNvSpPr txBox="1"/>
          <p:nvPr/>
        </p:nvSpPr>
        <p:spPr>
          <a:xfrm>
            <a:off x="6059838" y="2876074"/>
            <a:ext cx="1383712" cy="276999"/>
          </a:xfrm>
          <a:prstGeom prst="rect">
            <a:avLst/>
          </a:prstGeom>
          <a:noFill/>
        </p:spPr>
        <p:txBody>
          <a:bodyPr wrap="none" rtlCol="0">
            <a:spAutoFit/>
          </a:bodyPr>
          <a:lstStyle/>
          <a:p>
            <a:pPr defTabSz="171450" eaLnBrk="0" fontAlgn="base">
              <a:spcBef>
                <a:spcPct val="0"/>
              </a:spcBef>
              <a:spcAft>
                <a:spcPct val="0"/>
              </a:spcAft>
            </a:pPr>
            <a:r>
              <a:rPr lang="en-US" altLang="zh-TW" sz="1200" b="1" dirty="0">
                <a:latin typeface="Meiryo" panose="020B0604030504040204" pitchFamily="34" charset="-128"/>
                <a:ea typeface="Meiryo" panose="020B0604030504040204" pitchFamily="34" charset="-128"/>
                <a:cs typeface="Arial" panose="020B0604020202020204" pitchFamily="34" charset="0"/>
              </a:rPr>
              <a:t>IBM</a:t>
            </a:r>
            <a:r>
              <a:rPr lang="zh-TW" altLang="en-US" sz="1200" b="1" dirty="0">
                <a:latin typeface="Meiryo" panose="020B0604030504040204" pitchFamily="34" charset="-128"/>
                <a:ea typeface="Meiryo" panose="020B0604030504040204" pitchFamily="34" charset="-128"/>
                <a:cs typeface="Arial" panose="020B0604020202020204" pitchFamily="34" charset="0"/>
              </a:rPr>
              <a:t> </a:t>
            </a:r>
            <a:r>
              <a:rPr lang="en-US" altLang="zh-TW" sz="1200" b="1" dirty="0">
                <a:latin typeface="Meiryo" panose="020B0604030504040204" pitchFamily="34" charset="-128"/>
                <a:ea typeface="Meiryo" panose="020B0604030504040204" pitchFamily="34" charset="-128"/>
                <a:cs typeface="Arial" panose="020B0604020202020204" pitchFamily="34" charset="0"/>
              </a:rPr>
              <a:t>Cloud </a:t>
            </a:r>
            <a:r>
              <a:rPr lang="zh-Hant" altLang="en-US" sz="1200" b="1" dirty="0">
                <a:latin typeface="Meiryo" panose="020B0604030504040204" pitchFamily="34" charset="-128"/>
                <a:ea typeface="Meiryo" panose="020B0604030504040204" pitchFamily="34" charset="-128"/>
                <a:cs typeface="Arial" panose="020B0604020202020204" pitchFamily="34" charset="0"/>
              </a:rPr>
              <a:t>香港</a:t>
            </a:r>
            <a:endParaRPr lang="zh-TW" altLang="en-US" sz="1200" b="1" dirty="0">
              <a:latin typeface="Meiryo" panose="020B0604030504040204" pitchFamily="34" charset="-128"/>
              <a:ea typeface="Meiryo" panose="020B0604030504040204" pitchFamily="34" charset="-128"/>
              <a:cs typeface="Arial" panose="020B0604020202020204" pitchFamily="34" charset="0"/>
            </a:endParaRPr>
          </a:p>
        </p:txBody>
      </p:sp>
      <p:sp>
        <p:nvSpPr>
          <p:cNvPr id="124" name="文字版面配置區 1">
            <a:extLst>
              <a:ext uri="{FF2B5EF4-FFF2-40B4-BE49-F238E27FC236}">
                <a16:creationId xmlns:a16="http://schemas.microsoft.com/office/drawing/2014/main" id="{C293FA3D-59F0-CD43-9460-7E8C11E3D250}"/>
              </a:ext>
            </a:extLst>
          </p:cNvPr>
          <p:cNvSpPr txBox="1">
            <a:spLocks/>
          </p:cNvSpPr>
          <p:nvPr/>
        </p:nvSpPr>
        <p:spPr>
          <a:xfrm>
            <a:off x="486652" y="3543561"/>
            <a:ext cx="7699461" cy="2438025"/>
          </a:xfrm>
          <a:prstGeom prst="rect">
            <a:avLst/>
          </a:prstGeom>
        </p:spPr>
        <p:txBody>
          <a:bodyPr>
            <a:normAutofit/>
          </a:bodyPr>
          <a:lstStyle>
            <a:lvl1pPr marL="0" indent="0" algn="l" defTabSz="1218818" rtl="0" eaLnBrk="1" latinLnBrk="0" hangingPunct="1">
              <a:lnSpc>
                <a:spcPct val="100000"/>
              </a:lnSpc>
              <a:spcBef>
                <a:spcPts val="2933"/>
              </a:spcBef>
              <a:buFont typeface="Arial"/>
              <a:buNone/>
              <a:defRPr sz="3700" b="0" i="0" kern="1200">
                <a:solidFill>
                  <a:schemeClr val="bg2"/>
                </a:solidFill>
                <a:latin typeface="IBM Plex Sans"/>
                <a:ea typeface="IBM Eliot Sans Regular" charset="0"/>
                <a:cs typeface="IBM Plex Sans"/>
              </a:defRPr>
            </a:lvl1pPr>
            <a:lvl2pPr marL="461295" indent="-461295" algn="l" defTabSz="1218818" rtl="0" eaLnBrk="1" latinLnBrk="0" hangingPunct="1">
              <a:lnSpc>
                <a:spcPct val="100000"/>
              </a:lnSpc>
              <a:spcBef>
                <a:spcPts val="2933"/>
              </a:spcBef>
              <a:spcAft>
                <a:spcPts val="0"/>
              </a:spcAft>
              <a:buFont typeface="Arial"/>
              <a:buChar char="–"/>
              <a:defRPr sz="3700" b="0" i="0" kern="1200">
                <a:solidFill>
                  <a:schemeClr val="bg2"/>
                </a:solidFill>
                <a:latin typeface="IBM Plex Sans"/>
                <a:ea typeface="IBM Eliot Sans Regular" charset="0"/>
                <a:cs typeface="IBM Plex Sans"/>
              </a:defRPr>
            </a:lvl2pPr>
            <a:lvl3pPr marL="1057987" indent="-461295" algn="l" defTabSz="1218818" rtl="0" eaLnBrk="1" latinLnBrk="0" hangingPunct="1">
              <a:lnSpc>
                <a:spcPct val="100000"/>
              </a:lnSpc>
              <a:spcBef>
                <a:spcPts val="2933"/>
              </a:spcBef>
              <a:spcAft>
                <a:spcPts val="0"/>
              </a:spcAft>
              <a:buFont typeface="Arial"/>
              <a:buChar char="•"/>
              <a:defRPr sz="3700" b="0" i="0" kern="1200">
                <a:solidFill>
                  <a:schemeClr val="bg2"/>
                </a:solidFill>
                <a:latin typeface="IBM Plex Sans"/>
                <a:ea typeface="IBM Eliot Sans Regular" charset="0"/>
                <a:cs typeface="IBM Plex Sans"/>
              </a:defRPr>
            </a:lvl3pPr>
            <a:lvl4pPr marL="1667412" indent="-448594" algn="l" defTabSz="1218818" rtl="0" eaLnBrk="1" latinLnBrk="0" hangingPunct="1">
              <a:lnSpc>
                <a:spcPct val="100000"/>
              </a:lnSpc>
              <a:spcBef>
                <a:spcPts val="2933"/>
              </a:spcBef>
              <a:spcAft>
                <a:spcPts val="0"/>
              </a:spcAft>
              <a:buFont typeface="Arial"/>
              <a:buChar char="–"/>
              <a:defRPr sz="3700" b="0" i="0" kern="1200">
                <a:solidFill>
                  <a:schemeClr val="bg2"/>
                </a:solidFill>
                <a:latin typeface="IBM Plex Sans"/>
                <a:ea typeface="IBM Eliot Sans Regular" charset="0"/>
                <a:cs typeface="IBM Plex Sans"/>
              </a:defRPr>
            </a:lvl4pPr>
            <a:lvl5pPr marL="2141373" indent="-461295" algn="l" defTabSz="1218818" rtl="0" eaLnBrk="1" latinLnBrk="0" hangingPunct="1">
              <a:lnSpc>
                <a:spcPct val="100000"/>
              </a:lnSpc>
              <a:spcBef>
                <a:spcPts val="2933"/>
              </a:spcBef>
              <a:spcAft>
                <a:spcPts val="0"/>
              </a:spcAft>
              <a:buFont typeface="Arial"/>
              <a:buChar char="»"/>
              <a:defRPr sz="3700" b="0" i="0" kern="1200">
                <a:solidFill>
                  <a:schemeClr val="bg2"/>
                </a:solidFill>
                <a:latin typeface="IBM Plex Sans"/>
                <a:ea typeface="IBM Eliot Sans Regular" charset="0"/>
                <a:cs typeface="IBM Plex Sans"/>
              </a:defRPr>
            </a:lvl5pPr>
            <a:lvl6pPr marL="6703416" indent="-609393" algn="l" defTabSz="1218818" rtl="0" eaLnBrk="1" latinLnBrk="0" hangingPunct="1">
              <a:spcBef>
                <a:spcPct val="20000"/>
              </a:spcBef>
              <a:buFont typeface="Arial"/>
              <a:buChar char="•"/>
              <a:defRPr sz="5300" kern="1200">
                <a:solidFill>
                  <a:schemeClr val="tx1"/>
                </a:solidFill>
                <a:latin typeface="+mn-lt"/>
                <a:ea typeface="+mn-ea"/>
                <a:cs typeface="+mn-cs"/>
              </a:defRPr>
            </a:lvl6pPr>
            <a:lvl7pPr marL="7922234" indent="-609393" algn="l" defTabSz="1218818" rtl="0" eaLnBrk="1" latinLnBrk="0" hangingPunct="1">
              <a:spcBef>
                <a:spcPct val="20000"/>
              </a:spcBef>
              <a:buFont typeface="Arial"/>
              <a:buChar char="•"/>
              <a:defRPr sz="5300" kern="1200">
                <a:solidFill>
                  <a:schemeClr val="tx1"/>
                </a:solidFill>
                <a:latin typeface="+mn-lt"/>
                <a:ea typeface="+mn-ea"/>
                <a:cs typeface="+mn-cs"/>
              </a:defRPr>
            </a:lvl7pPr>
            <a:lvl8pPr marL="9141019" indent="-609393" algn="l" defTabSz="1218818" rtl="0" eaLnBrk="1" latinLnBrk="0" hangingPunct="1">
              <a:spcBef>
                <a:spcPct val="20000"/>
              </a:spcBef>
              <a:buFont typeface="Arial"/>
              <a:buChar char="•"/>
              <a:defRPr sz="5300" kern="1200">
                <a:solidFill>
                  <a:schemeClr val="tx1"/>
                </a:solidFill>
                <a:latin typeface="+mn-lt"/>
                <a:ea typeface="+mn-ea"/>
                <a:cs typeface="+mn-cs"/>
              </a:defRPr>
            </a:lvl8pPr>
            <a:lvl9pPr marL="10359837" indent="-609393" algn="l" defTabSz="1218818" rtl="0" eaLnBrk="1" latinLnBrk="0" hangingPunct="1">
              <a:spcBef>
                <a:spcPct val="20000"/>
              </a:spcBef>
              <a:buFont typeface="Arial"/>
              <a:buChar char="•"/>
              <a:defRPr sz="5300" kern="1200">
                <a:solidFill>
                  <a:schemeClr val="tx1"/>
                </a:solidFill>
                <a:latin typeface="+mn-lt"/>
                <a:ea typeface="+mn-ea"/>
                <a:cs typeface="+mn-cs"/>
              </a:defRPr>
            </a:lvl9pPr>
          </a:lstStyle>
          <a:p>
            <a:r>
              <a:rPr lang="zh-Hant" altLang="en-US" sz="1500" dirty="0">
                <a:solidFill>
                  <a:schemeClr val="tx1"/>
                </a:solidFill>
                <a:latin typeface="Meiryo" panose="020B0604030504040204" pitchFamily="34" charset="-128"/>
                <a:ea typeface="Meiryo" panose="020B0604030504040204" pitchFamily="34" charset="-128"/>
              </a:rPr>
              <a:t>台灣中華電信與香港</a:t>
            </a:r>
            <a:r>
              <a:rPr lang="en-US" altLang="zh-Hant" sz="1500" dirty="0">
                <a:solidFill>
                  <a:schemeClr val="tx1"/>
                </a:solidFill>
                <a:latin typeface="Meiryo" panose="020B0604030504040204" pitchFamily="34" charset="-128"/>
                <a:ea typeface="Meiryo" panose="020B0604030504040204" pitchFamily="34" charset="-128"/>
              </a:rPr>
              <a:t>Cloud Object Storage </a:t>
            </a:r>
            <a:r>
              <a:rPr lang="en-US" altLang="zh-Hant" sz="1500" b="1" dirty="0">
                <a:solidFill>
                  <a:schemeClr val="tx1"/>
                </a:solidFill>
                <a:latin typeface="Meiryo" panose="020B0604030504040204" pitchFamily="34" charset="-128"/>
                <a:ea typeface="Meiryo" panose="020B0604030504040204" pitchFamily="34" charset="-128"/>
              </a:rPr>
              <a:t>Peering, </a:t>
            </a:r>
            <a:r>
              <a:rPr lang="zh-Hant" altLang="en-US" sz="1500" dirty="0">
                <a:solidFill>
                  <a:schemeClr val="tx1"/>
                </a:solidFill>
                <a:latin typeface="Meiryo" panose="020B0604030504040204" pitchFamily="34" charset="-128"/>
                <a:ea typeface="Meiryo" panose="020B0604030504040204" pitchFamily="34" charset="-128"/>
              </a:rPr>
              <a:t>高效傳輸</a:t>
            </a:r>
            <a:endParaRPr lang="en-US" altLang="zh-Hant" sz="1500" dirty="0">
              <a:solidFill>
                <a:schemeClr val="tx1"/>
              </a:solidFill>
              <a:latin typeface="Meiryo" panose="020B0604030504040204" pitchFamily="34" charset="-128"/>
              <a:ea typeface="Meiryo" panose="020B0604030504040204" pitchFamily="34" charset="-128"/>
            </a:endParaRPr>
          </a:p>
          <a:p>
            <a:r>
              <a:rPr lang="zh-CN" altLang="en-US" sz="1500" dirty="0">
                <a:solidFill>
                  <a:schemeClr val="tx1"/>
                </a:solidFill>
                <a:latin typeface="Meiryo" panose="020B0604030504040204" pitchFamily="34" charset="-128"/>
                <a:ea typeface="Meiryo" panose="020B0604030504040204" pitchFamily="34" charset="-128"/>
              </a:rPr>
              <a:t>擁有</a:t>
            </a:r>
            <a:r>
              <a:rPr lang="zh-CN" altLang="en-US" sz="1500" b="1" dirty="0">
                <a:solidFill>
                  <a:schemeClr val="tx1"/>
                </a:solidFill>
                <a:latin typeface="Meiryo" panose="020B0604030504040204" pitchFamily="34" charset="-128"/>
                <a:ea typeface="Meiryo" panose="020B0604030504040204" pitchFamily="34" charset="-128"/>
              </a:rPr>
              <a:t>高帶寬</a:t>
            </a:r>
            <a:r>
              <a:rPr lang="zh-CN" altLang="en-US" sz="1500" dirty="0">
                <a:solidFill>
                  <a:schemeClr val="tx1"/>
                </a:solidFill>
                <a:latin typeface="Meiryo" panose="020B0604030504040204" pitchFamily="34" charset="-128"/>
                <a:ea typeface="Meiryo" panose="020B0604030504040204" pitchFamily="34" charset="-128"/>
              </a:rPr>
              <a:t>處理文件同步，</a:t>
            </a:r>
            <a:r>
              <a:rPr lang="zh-Hant" altLang="en-US" sz="1500" dirty="0">
                <a:solidFill>
                  <a:schemeClr val="tx1"/>
                </a:solidFill>
                <a:latin typeface="Meiryo" panose="020B0604030504040204" pitchFamily="34" charset="-128"/>
                <a:ea typeface="Meiryo" panose="020B0604030504040204" pitchFamily="34" charset="-128"/>
              </a:rPr>
              <a:t>滿足</a:t>
            </a:r>
            <a:r>
              <a:rPr lang="zh-CN" altLang="en-US" sz="1500" dirty="0">
                <a:solidFill>
                  <a:schemeClr val="tx1"/>
                </a:solidFill>
                <a:latin typeface="Meiryo" panose="020B0604030504040204" pitchFamily="34" charset="-128"/>
                <a:ea typeface="Meiryo" panose="020B0604030504040204" pitchFamily="34" charset="-128"/>
              </a:rPr>
              <a:t>傳輸需求</a:t>
            </a:r>
            <a:r>
              <a:rPr lang="zh-Hant" altLang="en-US" sz="1500" dirty="0">
                <a:solidFill>
                  <a:schemeClr val="tx1"/>
                </a:solidFill>
                <a:latin typeface="Meiryo" panose="020B0604030504040204" pitchFamily="34" charset="-128"/>
                <a:ea typeface="Meiryo" panose="020B0604030504040204" pitchFamily="34" charset="-128"/>
              </a:rPr>
              <a:t>，搭配</a:t>
            </a:r>
            <a:r>
              <a:rPr lang="en-US" altLang="zh-Hant" sz="1500" dirty="0">
                <a:solidFill>
                  <a:schemeClr val="tx1"/>
                </a:solidFill>
                <a:latin typeface="Meiryo" panose="020B0604030504040204" pitchFamily="34" charset="-128"/>
                <a:ea typeface="Meiryo" panose="020B0604030504040204" pitchFamily="34" charset="-128"/>
              </a:rPr>
              <a:t>Infra. </a:t>
            </a:r>
            <a:r>
              <a:rPr lang="zh-Hant" altLang="en-US" sz="1500" b="1" dirty="0">
                <a:solidFill>
                  <a:schemeClr val="tx1"/>
                </a:solidFill>
                <a:latin typeface="Meiryo" panose="020B0604030504040204" pitchFamily="34" charset="-128"/>
                <a:ea typeface="Meiryo" panose="020B0604030504040204" pitchFamily="34" charset="-128"/>
              </a:rPr>
              <a:t>免費流量</a:t>
            </a:r>
            <a:r>
              <a:rPr lang="zh-Hant" altLang="en-US" sz="1500" dirty="0">
                <a:solidFill>
                  <a:schemeClr val="tx1"/>
                </a:solidFill>
                <a:latin typeface="Meiryo" panose="020B0604030504040204" pitchFamily="34" charset="-128"/>
                <a:ea typeface="Meiryo" panose="020B0604030504040204" pitchFamily="34" charset="-128"/>
              </a:rPr>
              <a:t>，最佳組合</a:t>
            </a:r>
            <a:endParaRPr lang="en-US" altLang="zh-CN" sz="1500" dirty="0">
              <a:solidFill>
                <a:schemeClr val="tx1"/>
              </a:solidFill>
              <a:latin typeface="Meiryo" panose="020B0604030504040204" pitchFamily="34" charset="-128"/>
              <a:ea typeface="Meiryo" panose="020B0604030504040204" pitchFamily="34" charset="-128"/>
            </a:endParaRPr>
          </a:p>
          <a:p>
            <a:r>
              <a:rPr lang="zh-CN" altLang="en-US" sz="1500" dirty="0">
                <a:solidFill>
                  <a:schemeClr val="tx1"/>
                </a:solidFill>
                <a:latin typeface="Meiryo" panose="020B0604030504040204" pitchFamily="34" charset="-128"/>
                <a:ea typeface="Meiryo" panose="020B0604030504040204" pitchFamily="34" charset="-128"/>
              </a:rPr>
              <a:t>跨數據中心的</a:t>
            </a:r>
            <a:r>
              <a:rPr lang="en-US" sz="1500" dirty="0">
                <a:solidFill>
                  <a:schemeClr val="tx1"/>
                </a:solidFill>
                <a:latin typeface="Meiryo" panose="020B0604030504040204" pitchFamily="34" charset="-128"/>
                <a:ea typeface="Meiryo" panose="020B0604030504040204" pitchFamily="34" charset="-128"/>
              </a:rPr>
              <a:t>IBM</a:t>
            </a:r>
            <a:r>
              <a:rPr lang="zh-Hant" altLang="en-US" sz="1500" dirty="0">
                <a:solidFill>
                  <a:schemeClr val="tx1"/>
                </a:solidFill>
                <a:latin typeface="Meiryo" panose="020B0604030504040204" pitchFamily="34" charset="-128"/>
                <a:ea typeface="Meiryo" panose="020B0604030504040204" pitchFamily="34" charset="-128"/>
              </a:rPr>
              <a:t> </a:t>
            </a:r>
            <a:r>
              <a:rPr lang="en-US" altLang="zh-Hant" sz="1500" dirty="0">
                <a:solidFill>
                  <a:schemeClr val="tx1"/>
                </a:solidFill>
                <a:latin typeface="Meiryo" panose="020B0604030504040204" pitchFamily="34" charset="-128"/>
                <a:ea typeface="Meiryo" panose="020B0604030504040204" pitchFamily="34" charset="-128"/>
              </a:rPr>
              <a:t>Cloud Object Storage </a:t>
            </a:r>
            <a:r>
              <a:rPr lang="zh-CN" altLang="en-US" sz="1500" dirty="0">
                <a:solidFill>
                  <a:schemeClr val="tx1"/>
                </a:solidFill>
                <a:latin typeface="Meiryo" panose="020B0604030504040204" pitchFamily="34" charset="-128"/>
                <a:ea typeface="Meiryo" panose="020B0604030504040204" pitchFamily="34" charset="-128"/>
              </a:rPr>
              <a:t>提供數據</a:t>
            </a:r>
            <a:r>
              <a:rPr lang="zh-Hant" altLang="en-US" sz="1500" dirty="0">
                <a:solidFill>
                  <a:schemeClr val="tx1"/>
                </a:solidFill>
                <a:latin typeface="Meiryo" panose="020B0604030504040204" pitchFamily="34" charset="-128"/>
                <a:ea typeface="Meiryo" panose="020B0604030504040204" pitchFamily="34" charset="-128"/>
              </a:rPr>
              <a:t>跨境高</a:t>
            </a:r>
            <a:r>
              <a:rPr lang="zh-CN" altLang="en-US" sz="1500" dirty="0">
                <a:solidFill>
                  <a:schemeClr val="tx1"/>
                </a:solidFill>
                <a:latin typeface="Meiryo" panose="020B0604030504040204" pitchFamily="34" charset="-128"/>
                <a:ea typeface="Meiryo" panose="020B0604030504040204" pitchFamily="34" charset="-128"/>
              </a:rPr>
              <a:t>可用性</a:t>
            </a:r>
            <a:r>
              <a:rPr lang="en-US" altLang="zh-CN" sz="1500" dirty="0">
                <a:solidFill>
                  <a:schemeClr val="tx1"/>
                </a:solidFill>
                <a:latin typeface="Meiryo" panose="020B0604030504040204" pitchFamily="34" charset="-128"/>
                <a:ea typeface="Meiryo" panose="020B0604030504040204" pitchFamily="34" charset="-128"/>
              </a:rPr>
              <a:t>, </a:t>
            </a:r>
            <a:r>
              <a:rPr lang="zh-Hant" altLang="en-US" sz="1500" dirty="0">
                <a:solidFill>
                  <a:schemeClr val="tx1"/>
                </a:solidFill>
                <a:latin typeface="Meiryo" panose="020B0604030504040204" pitchFamily="34" charset="-128"/>
                <a:ea typeface="Meiryo" panose="020B0604030504040204" pitchFamily="34" charset="-128"/>
              </a:rPr>
              <a:t>並</a:t>
            </a:r>
            <a:r>
              <a:rPr lang="zh-CN" altLang="en-US" sz="1500" dirty="0">
                <a:solidFill>
                  <a:schemeClr val="tx1"/>
                </a:solidFill>
                <a:latin typeface="Meiryo" panose="020B0604030504040204" pitchFamily="34" charset="-128"/>
                <a:ea typeface="Meiryo" panose="020B0604030504040204" pitchFamily="34" charset="-128"/>
              </a:rPr>
              <a:t>可隨時</a:t>
            </a:r>
            <a:r>
              <a:rPr lang="zh-Hant" altLang="en-US" sz="1500" dirty="0">
                <a:solidFill>
                  <a:schemeClr val="tx1"/>
                </a:solidFill>
                <a:latin typeface="Meiryo" panose="020B0604030504040204" pitchFamily="34" charset="-128"/>
                <a:ea typeface="Meiryo" panose="020B0604030504040204" pitchFamily="34" charset="-128"/>
              </a:rPr>
              <a:t>退租</a:t>
            </a:r>
            <a:endParaRPr lang="en-US" altLang="zh-CN" sz="1500" dirty="0">
              <a:solidFill>
                <a:schemeClr val="tx1"/>
              </a:solidFill>
              <a:latin typeface="Meiryo" panose="020B0604030504040204" pitchFamily="34" charset="-128"/>
              <a:ea typeface="Meiryo" panose="020B0604030504040204" pitchFamily="34" charset="-128"/>
            </a:endParaRPr>
          </a:p>
          <a:p>
            <a:r>
              <a:rPr lang="zh-CN" altLang="en-US" sz="1500" dirty="0">
                <a:solidFill>
                  <a:schemeClr val="tx1"/>
                </a:solidFill>
                <a:latin typeface="Meiryo" panose="020B0604030504040204" pitchFamily="34" charset="-128"/>
                <a:ea typeface="Meiryo" panose="020B0604030504040204" pitchFamily="34" charset="-128"/>
              </a:rPr>
              <a:t>通過</a:t>
            </a:r>
            <a:r>
              <a:rPr lang="en-US" sz="1500" b="1" dirty="0">
                <a:solidFill>
                  <a:schemeClr val="tx1"/>
                </a:solidFill>
                <a:latin typeface="Meiryo" panose="020B0604030504040204" pitchFamily="34" charset="-128"/>
                <a:ea typeface="Meiryo" panose="020B0604030504040204" pitchFamily="34" charset="-128"/>
              </a:rPr>
              <a:t>IBM Aspera </a:t>
            </a:r>
            <a:r>
              <a:rPr lang="zh-CN" altLang="en-US" sz="1500" dirty="0">
                <a:solidFill>
                  <a:schemeClr val="tx1"/>
                </a:solidFill>
                <a:latin typeface="Meiryo" panose="020B0604030504040204" pitchFamily="34" charset="-128"/>
                <a:ea typeface="Meiryo" panose="020B0604030504040204" pitchFamily="34" charset="-128"/>
              </a:rPr>
              <a:t>傳輸數據以解決中國大陸的長城問題</a:t>
            </a:r>
            <a:endParaRPr lang="zh-TW" altLang="en-US" sz="1500" dirty="0">
              <a:solidFill>
                <a:schemeClr val="tx1"/>
              </a:solidFill>
              <a:latin typeface="Meiryo" panose="020B0604030504040204" pitchFamily="34" charset="-128"/>
              <a:ea typeface="Meiryo" panose="020B0604030504040204" pitchFamily="34" charset="-128"/>
            </a:endParaRPr>
          </a:p>
        </p:txBody>
      </p:sp>
      <p:sp>
        <p:nvSpPr>
          <p:cNvPr id="15" name="Rectangle 4">
            <a:extLst>
              <a:ext uri="{FF2B5EF4-FFF2-40B4-BE49-F238E27FC236}">
                <a16:creationId xmlns:a16="http://schemas.microsoft.com/office/drawing/2014/main" id="{53EC49D2-F130-0F40-B1B8-DA58FF69E56E}"/>
              </a:ext>
            </a:extLst>
          </p:cNvPr>
          <p:cNvSpPr>
            <a:spLocks/>
          </p:cNvSpPr>
          <p:nvPr/>
        </p:nvSpPr>
        <p:spPr bwMode="auto">
          <a:xfrm>
            <a:off x="486697" y="1238125"/>
            <a:ext cx="5055137" cy="6862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4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lvl1pPr marL="1143000" indent="-1143000">
              <a:defRPr sz="5000">
                <a:solidFill>
                  <a:srgbClr val="FFFFFF"/>
                </a:solidFill>
                <a:latin typeface="Helvetica Light" charset="0"/>
                <a:ea typeface="Helvetica Light" charset="0"/>
                <a:cs typeface="Helvetica Light" charset="0"/>
                <a:sym typeface="Helvetica Light" charset="0"/>
              </a:defRPr>
            </a:lvl1pPr>
            <a:lvl2pPr>
              <a:defRPr sz="5000">
                <a:solidFill>
                  <a:srgbClr val="FFFFFF"/>
                </a:solidFill>
                <a:latin typeface="Helvetica Light" charset="0"/>
                <a:ea typeface="Helvetica Light" charset="0"/>
                <a:cs typeface="Helvetica Light" charset="0"/>
                <a:sym typeface="Helvetica Light" charset="0"/>
              </a:defRPr>
            </a:lvl2pPr>
            <a:lvl3pPr>
              <a:defRPr sz="5000">
                <a:solidFill>
                  <a:srgbClr val="FFFFFF"/>
                </a:solidFill>
                <a:latin typeface="Helvetica Light" charset="0"/>
                <a:ea typeface="Helvetica Light" charset="0"/>
                <a:cs typeface="Helvetica Light" charset="0"/>
                <a:sym typeface="Helvetica Light" charset="0"/>
              </a:defRPr>
            </a:lvl3pPr>
            <a:lvl4pPr>
              <a:defRPr sz="5000">
                <a:solidFill>
                  <a:srgbClr val="FFFFFF"/>
                </a:solidFill>
                <a:latin typeface="Helvetica Light" charset="0"/>
                <a:ea typeface="Helvetica Light" charset="0"/>
                <a:cs typeface="Helvetica Light" charset="0"/>
                <a:sym typeface="Helvetica Light" charset="0"/>
              </a:defRPr>
            </a:lvl4pPr>
            <a:lvl5pPr>
              <a:defRPr sz="5000">
                <a:solidFill>
                  <a:srgbClr val="FFFFFF"/>
                </a:solidFill>
                <a:latin typeface="Helvetica Light" charset="0"/>
                <a:ea typeface="Helvetica Light" charset="0"/>
                <a:cs typeface="Helvetica Light" charset="0"/>
                <a:sym typeface="Helvetica Light" charset="0"/>
              </a:defRPr>
            </a:lvl5pPr>
            <a:lvl6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indent="-9144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marL="0" indent="0">
              <a:buSzPct val="75000"/>
              <a:defRPr/>
            </a:pPr>
            <a:r>
              <a:rPr lang="en-US" altLang="en-US" sz="3000" b="1" dirty="0">
                <a:solidFill>
                  <a:schemeClr val="tx1"/>
                </a:solidFill>
                <a:latin typeface="Meiryo" panose="020B0604030504040204" pitchFamily="34" charset="-128"/>
                <a:ea typeface="Meiryo" panose="020B0604030504040204" pitchFamily="34" charset="-128"/>
                <a:cs typeface="IBM Plex Sans"/>
                <a:sym typeface="Helvetica Neue for IBM" charset="0"/>
              </a:rPr>
              <a:t>Cloud Object Storage</a:t>
            </a:r>
          </a:p>
        </p:txBody>
      </p:sp>
    </p:spTree>
    <p:extLst>
      <p:ext uri="{BB962C8B-B14F-4D97-AF65-F5344CB8AC3E}">
        <p14:creationId xmlns:p14="http://schemas.microsoft.com/office/powerpoint/2010/main" val="3919240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AE8F-B96E-0C4C-AFF4-00220C461328}"/>
              </a:ext>
            </a:extLst>
          </p:cNvPr>
          <p:cNvSpPr>
            <a:spLocks noGrp="1"/>
          </p:cNvSpPr>
          <p:nvPr>
            <p:ph type="title"/>
          </p:nvPr>
        </p:nvSpPr>
        <p:spPr/>
        <p:txBody>
          <a:bodyPr/>
          <a:lstStyle/>
          <a:p>
            <a:r>
              <a:rPr lang="en-US" altLang="zh-CN" dirty="0"/>
              <a:t>COS </a:t>
            </a:r>
            <a:r>
              <a:rPr lang="zh-CN" altLang="en-US" dirty="0"/>
              <a:t>實作</a:t>
            </a:r>
            <a:endParaRPr lang="en-US" dirty="0"/>
          </a:p>
        </p:txBody>
      </p:sp>
      <p:sp>
        <p:nvSpPr>
          <p:cNvPr id="3" name="TextBox 2">
            <a:extLst>
              <a:ext uri="{FF2B5EF4-FFF2-40B4-BE49-F238E27FC236}">
                <a16:creationId xmlns:a16="http://schemas.microsoft.com/office/drawing/2014/main" id="{1CB4E449-1B06-E249-B2D3-58E6AEAF4509}"/>
              </a:ext>
            </a:extLst>
          </p:cNvPr>
          <p:cNvSpPr txBox="1"/>
          <p:nvPr/>
        </p:nvSpPr>
        <p:spPr>
          <a:xfrm>
            <a:off x="435827" y="2389201"/>
            <a:ext cx="3898568" cy="400110"/>
          </a:xfrm>
          <a:prstGeom prst="rect">
            <a:avLst/>
          </a:prstGeom>
          <a:noFill/>
        </p:spPr>
        <p:txBody>
          <a:bodyPr wrap="none" rtlCol="0">
            <a:spAutoFit/>
          </a:bodyPr>
          <a:lstStyle/>
          <a:p>
            <a:r>
              <a:rPr lang="en-US" sz="2000" dirty="0">
                <a:hlinkClick r:id="rId2" tooltip="IaasPaas Workshop - COS - s3fs-rev1.pdf"/>
              </a:rPr>
              <a:t>IaasPaas Workshop - COS - s3fs.pdf</a:t>
            </a:r>
            <a:endParaRPr lang="en-US" sz="2000" dirty="0"/>
          </a:p>
        </p:txBody>
      </p:sp>
      <p:sp>
        <p:nvSpPr>
          <p:cNvPr id="4" name="TextBox 3">
            <a:extLst>
              <a:ext uri="{FF2B5EF4-FFF2-40B4-BE49-F238E27FC236}">
                <a16:creationId xmlns:a16="http://schemas.microsoft.com/office/drawing/2014/main" id="{2DFFC6BF-E5EF-E54B-944C-2CCC130EA343}"/>
              </a:ext>
            </a:extLst>
          </p:cNvPr>
          <p:cNvSpPr txBox="1"/>
          <p:nvPr/>
        </p:nvSpPr>
        <p:spPr>
          <a:xfrm>
            <a:off x="435827" y="2019869"/>
            <a:ext cx="4223529" cy="400110"/>
          </a:xfrm>
          <a:prstGeom prst="rect">
            <a:avLst/>
          </a:prstGeom>
          <a:noFill/>
        </p:spPr>
        <p:txBody>
          <a:bodyPr wrap="none" rtlCol="0">
            <a:spAutoFit/>
          </a:bodyPr>
          <a:lstStyle/>
          <a:p>
            <a:r>
              <a:rPr lang="zh-CN" altLang="en-US" sz="2000" dirty="0"/>
              <a:t>透過</a:t>
            </a:r>
            <a:r>
              <a:rPr lang="en-US" altLang="zh-CN" sz="2000" dirty="0"/>
              <a:t>s3fs</a:t>
            </a:r>
            <a:r>
              <a:rPr lang="zh-TW" altLang="en-US" sz="2000" dirty="0"/>
              <a:t> </a:t>
            </a:r>
            <a:r>
              <a:rPr lang="zh-CN" altLang="en-US" sz="2000" dirty="0"/>
              <a:t>在</a:t>
            </a:r>
            <a:r>
              <a:rPr lang="en-US" altLang="zh-CN" sz="2000" dirty="0"/>
              <a:t>Classic VSI </a:t>
            </a:r>
            <a:r>
              <a:rPr lang="zh-CN" altLang="en-US" sz="2000" dirty="0"/>
              <a:t>上掛載</a:t>
            </a:r>
            <a:r>
              <a:rPr lang="en-US" altLang="zh-CN" sz="2000" dirty="0"/>
              <a:t>IBM COS</a:t>
            </a:r>
            <a:endParaRPr lang="en-US" sz="2000" dirty="0"/>
          </a:p>
        </p:txBody>
      </p:sp>
      <p:sp>
        <p:nvSpPr>
          <p:cNvPr id="5" name="TextBox 4">
            <a:extLst>
              <a:ext uri="{FF2B5EF4-FFF2-40B4-BE49-F238E27FC236}">
                <a16:creationId xmlns:a16="http://schemas.microsoft.com/office/drawing/2014/main" id="{25B638D5-06FB-0143-A44F-7D822578E7F9}"/>
              </a:ext>
            </a:extLst>
          </p:cNvPr>
          <p:cNvSpPr txBox="1"/>
          <p:nvPr/>
        </p:nvSpPr>
        <p:spPr>
          <a:xfrm>
            <a:off x="435827" y="4237967"/>
            <a:ext cx="5060937" cy="400110"/>
          </a:xfrm>
          <a:prstGeom prst="rect">
            <a:avLst/>
          </a:prstGeom>
          <a:noFill/>
        </p:spPr>
        <p:txBody>
          <a:bodyPr wrap="none" rtlCol="0">
            <a:spAutoFit/>
          </a:bodyPr>
          <a:lstStyle/>
          <a:p>
            <a:r>
              <a:rPr lang="en-US" sz="2000" u="sng" dirty="0">
                <a:hlinkClick r:id="rId3" tooltip="IaasPaas Workshop - COS - Cloud Function-rev1.pdf"/>
              </a:rPr>
              <a:t>IaasPaas Workshop - COS - Cloud Function.pdf</a:t>
            </a:r>
            <a:endParaRPr lang="en-US" sz="2000" dirty="0"/>
          </a:p>
        </p:txBody>
      </p:sp>
      <p:sp>
        <p:nvSpPr>
          <p:cNvPr id="6" name="TextBox 5">
            <a:extLst>
              <a:ext uri="{FF2B5EF4-FFF2-40B4-BE49-F238E27FC236}">
                <a16:creationId xmlns:a16="http://schemas.microsoft.com/office/drawing/2014/main" id="{DA70523D-4576-134A-9469-AD19E8DB907D}"/>
              </a:ext>
            </a:extLst>
          </p:cNvPr>
          <p:cNvSpPr txBox="1"/>
          <p:nvPr/>
        </p:nvSpPr>
        <p:spPr>
          <a:xfrm>
            <a:off x="435827" y="3868635"/>
            <a:ext cx="5339282" cy="400110"/>
          </a:xfrm>
          <a:prstGeom prst="rect">
            <a:avLst/>
          </a:prstGeom>
          <a:noFill/>
        </p:spPr>
        <p:txBody>
          <a:bodyPr wrap="none" rtlCol="0">
            <a:spAutoFit/>
          </a:bodyPr>
          <a:lstStyle/>
          <a:p>
            <a:r>
              <a:rPr lang="zh-CN" altLang="en-US" sz="2000" dirty="0"/>
              <a:t>透過</a:t>
            </a:r>
            <a:r>
              <a:rPr lang="en-US" altLang="zh-CN" sz="2000" dirty="0"/>
              <a:t>IBM Cloud Functions </a:t>
            </a:r>
            <a:r>
              <a:rPr lang="zh-CN" altLang="en-US" sz="2000" dirty="0"/>
              <a:t>上傳至</a:t>
            </a:r>
            <a:r>
              <a:rPr lang="en-US" altLang="zh-CN" sz="2000" dirty="0"/>
              <a:t>COS</a:t>
            </a:r>
            <a:r>
              <a:rPr lang="zh-TW" altLang="en-US" sz="2000" dirty="0"/>
              <a:t> </a:t>
            </a:r>
            <a:r>
              <a:rPr lang="en-US" altLang="zh-CN" sz="2000" dirty="0"/>
              <a:t>(</a:t>
            </a:r>
            <a:r>
              <a:rPr lang="zh-CN" altLang="en-US" sz="2000" dirty="0"/>
              <a:t>回家作業</a:t>
            </a:r>
            <a:r>
              <a:rPr lang="en-US" altLang="zh-CN" sz="2000" dirty="0"/>
              <a:t>)</a:t>
            </a:r>
            <a:endParaRPr lang="en-US" sz="2000" dirty="0"/>
          </a:p>
        </p:txBody>
      </p:sp>
    </p:spTree>
    <p:extLst>
      <p:ext uri="{BB962C8B-B14F-4D97-AF65-F5344CB8AC3E}">
        <p14:creationId xmlns:p14="http://schemas.microsoft.com/office/powerpoint/2010/main" val="3419355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E60E-EDEC-4C4E-95E1-9092925CED00}"/>
              </a:ext>
            </a:extLst>
          </p:cNvPr>
          <p:cNvSpPr>
            <a:spLocks noGrp="1"/>
          </p:cNvSpPr>
          <p:nvPr>
            <p:ph type="title"/>
          </p:nvPr>
        </p:nvSpPr>
        <p:spPr/>
        <p:txBody>
          <a:bodyPr/>
          <a:lstStyle/>
          <a:p>
            <a:r>
              <a:rPr lang="zh-CN" altLang="en-US" dirty="0"/>
              <a:t>重點鏈結</a:t>
            </a:r>
            <a:r>
              <a:rPr lang="en-US" altLang="zh-CN" dirty="0"/>
              <a:t>:</a:t>
            </a:r>
            <a:endParaRPr lang="en-US" dirty="0"/>
          </a:p>
        </p:txBody>
      </p:sp>
      <p:sp>
        <p:nvSpPr>
          <p:cNvPr id="3" name="Content Placeholder 2">
            <a:extLst>
              <a:ext uri="{FF2B5EF4-FFF2-40B4-BE49-F238E27FC236}">
                <a16:creationId xmlns:a16="http://schemas.microsoft.com/office/drawing/2014/main" id="{B6F21B63-A2B4-AD48-8EDA-8E2DF9814BB8}"/>
              </a:ext>
            </a:extLst>
          </p:cNvPr>
          <p:cNvSpPr>
            <a:spLocks noGrp="1"/>
          </p:cNvSpPr>
          <p:nvPr>
            <p:ph idx="1"/>
          </p:nvPr>
        </p:nvSpPr>
        <p:spPr/>
        <p:txBody>
          <a:bodyPr/>
          <a:lstStyle/>
          <a:p>
            <a:r>
              <a:rPr lang="en-US" dirty="0"/>
              <a:t>Portal - </a:t>
            </a:r>
            <a:r>
              <a:rPr lang="en-US" dirty="0">
                <a:hlinkClick r:id="rId2"/>
              </a:rPr>
              <a:t>https://cloud.ibm.com</a:t>
            </a:r>
            <a:endParaRPr lang="en-US" dirty="0"/>
          </a:p>
          <a:p>
            <a:r>
              <a:rPr lang="zh-CN" altLang="en-US" dirty="0"/>
              <a:t>文件</a:t>
            </a:r>
            <a:r>
              <a:rPr lang="zh-TW" altLang="en-US" dirty="0"/>
              <a:t> </a:t>
            </a:r>
            <a:r>
              <a:rPr lang="en-US" altLang="zh-TW" dirty="0"/>
              <a:t>-</a:t>
            </a:r>
            <a:r>
              <a:rPr lang="zh-TW" altLang="en-US" dirty="0"/>
              <a:t> </a:t>
            </a:r>
            <a:r>
              <a:rPr lang="en-US" dirty="0">
                <a:hlinkClick r:id="rId2"/>
              </a:rPr>
              <a:t>https://cloud.ibm.com/docs</a:t>
            </a:r>
            <a:endParaRPr lang="en-US" dirty="0"/>
          </a:p>
          <a:p>
            <a:r>
              <a:rPr lang="en-US" dirty="0">
                <a:hlinkClick r:id="rId2"/>
              </a:rPr>
              <a:t>Getting Started with IBM Cloud </a:t>
            </a:r>
            <a:r>
              <a:rPr lang="zh-CN" altLang="en-US" dirty="0">
                <a:hlinkClick r:id="rId2"/>
              </a:rPr>
              <a:t>展示</a:t>
            </a:r>
            <a:endParaRPr lang="en-US" dirty="0">
              <a:hlinkClick r:id="rId3"/>
            </a:endParaRPr>
          </a:p>
          <a:p>
            <a:r>
              <a:rPr lang="en-US" dirty="0">
                <a:hlinkClick r:id="rId3"/>
              </a:rPr>
              <a:t>IBM Cloud Foundation Skills Series</a:t>
            </a:r>
            <a:endParaRPr lang="en-US" dirty="0"/>
          </a:p>
          <a:p>
            <a:r>
              <a:rPr lang="en-US" dirty="0">
                <a:hlinkClick r:id="rId4"/>
              </a:rPr>
              <a:t>IBM Cloud Blogs</a:t>
            </a:r>
            <a:endParaRPr lang="en-US" dirty="0"/>
          </a:p>
          <a:p>
            <a:endParaRPr lang="en-US" dirty="0"/>
          </a:p>
        </p:txBody>
      </p:sp>
    </p:spTree>
    <p:extLst>
      <p:ext uri="{BB962C8B-B14F-4D97-AF65-F5344CB8AC3E}">
        <p14:creationId xmlns:p14="http://schemas.microsoft.com/office/powerpoint/2010/main" val="3873344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41FBBC-12F5-DD47-A701-9B3A23CE4AB7}"/>
              </a:ext>
            </a:extLst>
          </p:cNvPr>
          <p:cNvPicPr>
            <a:picLocks noChangeAspect="1"/>
          </p:cNvPicPr>
          <p:nvPr/>
        </p:nvPicPr>
        <p:blipFill>
          <a:blip r:embed="rId3"/>
          <a:stretch>
            <a:fillRect/>
          </a:stretch>
        </p:blipFill>
        <p:spPr>
          <a:xfrm>
            <a:off x="243001" y="133564"/>
            <a:ext cx="8657997" cy="6164494"/>
          </a:xfrm>
          <a:prstGeom prst="rect">
            <a:avLst/>
          </a:prstGeom>
        </p:spPr>
      </p:pic>
      <p:sp>
        <p:nvSpPr>
          <p:cNvPr id="7" name="Rectangle 6">
            <a:extLst>
              <a:ext uri="{FF2B5EF4-FFF2-40B4-BE49-F238E27FC236}">
                <a16:creationId xmlns:a16="http://schemas.microsoft.com/office/drawing/2014/main" id="{86DE2146-A406-8548-887D-E355405D4A72}"/>
              </a:ext>
            </a:extLst>
          </p:cNvPr>
          <p:cNvSpPr/>
          <p:nvPr/>
        </p:nvSpPr>
        <p:spPr>
          <a:xfrm>
            <a:off x="446926" y="1071956"/>
            <a:ext cx="3077110" cy="1754326"/>
          </a:xfrm>
          <a:prstGeom prst="rect">
            <a:avLst/>
          </a:prstGeom>
        </p:spPr>
        <p:txBody>
          <a:bodyPr wrap="square">
            <a:spAutoFit/>
          </a:bodyPr>
          <a:lstStyle/>
          <a:p>
            <a:r>
              <a:rPr lang="zh-CN" altLang="en-US" dirty="0">
                <a:solidFill>
                  <a:srgbClr val="2D3F49"/>
                </a:solidFill>
                <a:latin typeface="ibm-plex-sans"/>
              </a:rPr>
              <a:t>想要對</a:t>
            </a:r>
            <a:r>
              <a:rPr lang="zh-CN" altLang="en-US" dirty="0">
                <a:solidFill>
                  <a:srgbClr val="3D70B2"/>
                </a:solidFill>
                <a:latin typeface="ibm-plex-sans"/>
                <a:hlinkClick r:id="rId4"/>
              </a:rPr>
              <a:t>現有程式碼</a:t>
            </a:r>
            <a:r>
              <a:rPr lang="zh-CN" altLang="en-US" dirty="0">
                <a:solidFill>
                  <a:srgbClr val="2D3F49"/>
                </a:solidFill>
                <a:latin typeface="ibm-plex-sans"/>
              </a:rPr>
              <a:t>進行革新並帶到雲端中，還是要開發</a:t>
            </a:r>
            <a:r>
              <a:rPr lang="zh-CN" altLang="en-US" dirty="0">
                <a:solidFill>
                  <a:srgbClr val="3D70B2"/>
                </a:solidFill>
                <a:latin typeface="ibm-plex-sans"/>
                <a:hlinkClick r:id="rId5"/>
              </a:rPr>
              <a:t>全新的應用程式</a:t>
            </a:r>
            <a:r>
              <a:rPr lang="zh-CN" altLang="en-US" dirty="0">
                <a:solidFill>
                  <a:srgbClr val="2D3F49"/>
                </a:solidFill>
                <a:latin typeface="ibm-plex-sans"/>
              </a:rPr>
              <a:t>，您的開發人員都可以利用 </a:t>
            </a:r>
            <a:r>
              <a:rPr lang="en-US" dirty="0">
                <a:solidFill>
                  <a:srgbClr val="2D3F49"/>
                </a:solidFill>
                <a:latin typeface="ibm-plex-sans"/>
              </a:rPr>
              <a:t>IBM Cloud </a:t>
            </a:r>
            <a:r>
              <a:rPr lang="zh-CN" altLang="en-US" dirty="0">
                <a:solidFill>
                  <a:srgbClr val="2D3F49"/>
                </a:solidFill>
                <a:latin typeface="ibm-plex-sans"/>
              </a:rPr>
              <a:t>中快速成長的可用服務和運行環境架構生態系統。</a:t>
            </a:r>
            <a:endParaRPr lang="en-US" dirty="0"/>
          </a:p>
        </p:txBody>
      </p:sp>
    </p:spTree>
    <p:extLst>
      <p:ext uri="{BB962C8B-B14F-4D97-AF65-F5344CB8AC3E}">
        <p14:creationId xmlns:p14="http://schemas.microsoft.com/office/powerpoint/2010/main" val="3960229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47FF-2A98-D54D-879D-E8C4C7AC2713}"/>
              </a:ext>
            </a:extLst>
          </p:cNvPr>
          <p:cNvSpPr>
            <a:spLocks noGrp="1"/>
          </p:cNvSpPr>
          <p:nvPr>
            <p:ph type="title"/>
          </p:nvPr>
        </p:nvSpPr>
        <p:spPr/>
        <p:txBody>
          <a:bodyPr/>
          <a:lstStyle/>
          <a:p>
            <a:r>
              <a:rPr lang="zh-CN" altLang="en-US" b="1" dirty="0"/>
              <a:t>導覽</a:t>
            </a:r>
            <a:r>
              <a:rPr lang="en-US" altLang="zh-CN" b="1" dirty="0"/>
              <a:t>IBM Cloud</a:t>
            </a:r>
            <a:r>
              <a:rPr lang="zh-TW" altLang="en-US" b="1" dirty="0"/>
              <a:t> </a:t>
            </a:r>
            <a:r>
              <a:rPr lang="zh-CN" altLang="en-US" b="1" dirty="0"/>
              <a:t>雲平台介面</a:t>
            </a:r>
            <a:endParaRPr lang="en-US" b="1" dirty="0"/>
          </a:p>
        </p:txBody>
      </p:sp>
      <p:sp>
        <p:nvSpPr>
          <p:cNvPr id="3" name="Content Placeholder 2">
            <a:extLst>
              <a:ext uri="{FF2B5EF4-FFF2-40B4-BE49-F238E27FC236}">
                <a16:creationId xmlns:a16="http://schemas.microsoft.com/office/drawing/2014/main" id="{F6A67F77-DE47-A94A-A09B-FD816646E22D}"/>
              </a:ext>
            </a:extLst>
          </p:cNvPr>
          <p:cNvSpPr>
            <a:spLocks noGrp="1"/>
          </p:cNvSpPr>
          <p:nvPr>
            <p:ph idx="1"/>
          </p:nvPr>
        </p:nvSpPr>
        <p:spPr>
          <a:xfrm>
            <a:off x="667839" y="1228299"/>
            <a:ext cx="7886700" cy="4857225"/>
          </a:xfrm>
        </p:spPr>
        <p:txBody>
          <a:bodyPr>
            <a:normAutofit fontScale="92500" lnSpcReduction="10000"/>
          </a:bodyPr>
          <a:lstStyle/>
          <a:p>
            <a:pPr>
              <a:lnSpc>
                <a:spcPct val="110000"/>
              </a:lnSpc>
            </a:pPr>
            <a:r>
              <a:rPr lang="zh-CN" altLang="en-US" sz="2400" dirty="0">
                <a:latin typeface="Meiryo" panose="020B0604030504040204" pitchFamily="34" charset="-128"/>
                <a:ea typeface="Meiryo" panose="020B0604030504040204" pitchFamily="34" charset="-128"/>
              </a:rPr>
              <a:t>使用主控台</a:t>
            </a:r>
            <a:endParaRPr lang="en-US" altLang="zh-CN" sz="2400" dirty="0">
              <a:latin typeface="Meiryo" panose="020B0604030504040204" pitchFamily="34" charset="-128"/>
              <a:ea typeface="Meiryo" panose="020B0604030504040204" pitchFamily="34" charset="-128"/>
            </a:endParaRPr>
          </a:p>
          <a:p>
            <a:pPr lvl="1">
              <a:lnSpc>
                <a:spcPct val="110000"/>
              </a:lnSpc>
            </a:pPr>
            <a:r>
              <a:rPr lang="zh-CN" altLang="en-US" sz="2000" dirty="0">
                <a:latin typeface="Meiryo" panose="020B0604030504040204" pitchFamily="34" charset="-128"/>
                <a:ea typeface="Meiryo" panose="020B0604030504040204" pitchFamily="34" charset="-128"/>
              </a:rPr>
              <a:t>搜尋資源</a:t>
            </a:r>
          </a:p>
          <a:p>
            <a:pPr lvl="1" fontAlgn="base">
              <a:lnSpc>
                <a:spcPct val="110000"/>
              </a:lnSpc>
            </a:pPr>
            <a:r>
              <a:rPr lang="zh-CN" altLang="en-US" sz="2000" dirty="0">
                <a:latin typeface="Meiryo" panose="020B0604030504040204" pitchFamily="34" charset="-128"/>
                <a:ea typeface="Meiryo" panose="020B0604030504040204" pitchFamily="34" charset="-128"/>
              </a:rPr>
              <a:t>管理資源清單中的資源</a:t>
            </a:r>
          </a:p>
          <a:p>
            <a:pPr lvl="1">
              <a:lnSpc>
                <a:spcPct val="110000"/>
              </a:lnSpc>
            </a:pPr>
            <a:r>
              <a:rPr lang="zh-CN" altLang="en-US" sz="2000" dirty="0">
                <a:latin typeface="Meiryo" panose="020B0604030504040204" pitchFamily="34" charset="-128"/>
                <a:ea typeface="Meiryo" panose="020B0604030504040204" pitchFamily="34" charset="-128"/>
              </a:rPr>
              <a:t>使用型錄</a:t>
            </a:r>
            <a:endParaRPr lang="en-US" altLang="zh-CN" sz="2000" dirty="0">
              <a:latin typeface="Meiryo" panose="020B0604030504040204" pitchFamily="34" charset="-128"/>
              <a:ea typeface="Meiryo" panose="020B0604030504040204" pitchFamily="34" charset="-128"/>
            </a:endParaRPr>
          </a:p>
          <a:p>
            <a:pPr>
              <a:lnSpc>
                <a:spcPct val="110000"/>
              </a:lnSpc>
            </a:pPr>
            <a:r>
              <a:rPr lang="zh-CN" altLang="en-US" sz="2400" dirty="0">
                <a:latin typeface="Meiryo" panose="020B0604030504040204" pitchFamily="34" charset="-128"/>
                <a:ea typeface="Meiryo" panose="020B0604030504040204" pitchFamily="34" charset="-128"/>
              </a:rPr>
              <a:t>轉換為 </a:t>
            </a:r>
            <a:r>
              <a:rPr lang="en-US" sz="2400" dirty="0">
                <a:latin typeface="Meiryo" panose="020B0604030504040204" pitchFamily="34" charset="-128"/>
                <a:ea typeface="Meiryo" panose="020B0604030504040204" pitchFamily="34" charset="-128"/>
              </a:rPr>
              <a:t>IBM Cloud </a:t>
            </a:r>
            <a:r>
              <a:rPr lang="zh-CN" altLang="en-US" sz="2400" dirty="0">
                <a:latin typeface="Meiryo" panose="020B0604030504040204" pitchFamily="34" charset="-128"/>
                <a:ea typeface="Meiryo" panose="020B0604030504040204" pitchFamily="34" charset="-128"/>
              </a:rPr>
              <a:t>體驗</a:t>
            </a:r>
            <a:endParaRPr lang="en-US" altLang="zh-CN" sz="2400" dirty="0">
              <a:latin typeface="Meiryo" panose="020B0604030504040204" pitchFamily="34" charset="-128"/>
              <a:ea typeface="Meiryo" panose="020B0604030504040204" pitchFamily="34" charset="-128"/>
            </a:endParaRPr>
          </a:p>
          <a:p>
            <a:pPr lvl="1">
              <a:lnSpc>
                <a:spcPct val="110000"/>
              </a:lnSpc>
            </a:pPr>
            <a:r>
              <a:rPr lang="zh-CN" altLang="en-US" sz="2000" dirty="0">
                <a:latin typeface="Meiryo" panose="020B0604030504040204" pitchFamily="34" charset="-128"/>
                <a:ea typeface="Meiryo" panose="020B0604030504040204" pitchFamily="34" charset="-128"/>
              </a:rPr>
              <a:t>尋找基礎架構項目</a:t>
            </a:r>
            <a:r>
              <a:rPr lang="zh-TW" altLang="en-US" sz="2000" dirty="0">
                <a:latin typeface="Meiryo" panose="020B0604030504040204" pitchFamily="34" charset="-128"/>
                <a:ea typeface="Meiryo" panose="020B0604030504040204" pitchFamily="34" charset="-128"/>
              </a:rPr>
              <a:t> </a:t>
            </a:r>
            <a:r>
              <a:rPr lang="en-US" altLang="zh-TW" sz="2000" dirty="0">
                <a:latin typeface="Meiryo" panose="020B0604030504040204" pitchFamily="34" charset="-128"/>
                <a:ea typeface="Meiryo" panose="020B0604030504040204" pitchFamily="34" charset="-128"/>
              </a:rPr>
              <a:t>–</a:t>
            </a:r>
            <a:r>
              <a:rPr lang="zh-TW" altLang="en-US" sz="2000" dirty="0">
                <a:latin typeface="Meiryo" panose="020B0604030504040204" pitchFamily="34" charset="-128"/>
                <a:ea typeface="Meiryo" panose="020B0604030504040204" pitchFamily="34" charset="-128"/>
              </a:rPr>
              <a:t> </a:t>
            </a:r>
            <a:r>
              <a:rPr lang="zh-CN" altLang="en-US" sz="2000" dirty="0">
                <a:latin typeface="Meiryo" panose="020B0604030504040204" pitchFamily="34" charset="-128"/>
                <a:ea typeface="Meiryo" panose="020B0604030504040204" pitchFamily="34" charset="-128"/>
              </a:rPr>
              <a:t>預估報價</a:t>
            </a:r>
          </a:p>
          <a:p>
            <a:pPr lvl="1">
              <a:lnSpc>
                <a:spcPct val="110000"/>
              </a:lnSpc>
            </a:pPr>
            <a:r>
              <a:rPr lang="zh-CN" altLang="en-US" sz="2000" dirty="0">
                <a:latin typeface="Meiryo" panose="020B0604030504040204" pitchFamily="34" charset="-128"/>
                <a:ea typeface="Meiryo" panose="020B0604030504040204" pitchFamily="34" charset="-128"/>
              </a:rPr>
              <a:t>管理使用者、存取權及 </a:t>
            </a:r>
            <a:r>
              <a:rPr lang="en-US" sz="2000" dirty="0">
                <a:latin typeface="Meiryo" panose="020B0604030504040204" pitchFamily="34" charset="-128"/>
                <a:ea typeface="Meiryo" panose="020B0604030504040204" pitchFamily="34" charset="-128"/>
              </a:rPr>
              <a:t>API </a:t>
            </a:r>
            <a:r>
              <a:rPr lang="zh-CN" altLang="en-US" sz="2000" dirty="0">
                <a:latin typeface="Meiryo" panose="020B0604030504040204" pitchFamily="34" charset="-128"/>
                <a:ea typeface="Meiryo" panose="020B0604030504040204" pitchFamily="34" charset="-128"/>
              </a:rPr>
              <a:t>金鑰</a:t>
            </a:r>
          </a:p>
          <a:p>
            <a:pPr lvl="1">
              <a:lnSpc>
                <a:spcPct val="110000"/>
              </a:lnSpc>
            </a:pPr>
            <a:r>
              <a:rPr lang="zh-CN" altLang="en-US" sz="2000" dirty="0">
                <a:latin typeface="Meiryo" panose="020B0604030504040204" pitchFamily="34" charset="-128"/>
                <a:ea typeface="Meiryo" panose="020B0604030504040204" pitchFamily="34" charset="-128"/>
              </a:rPr>
              <a:t>下訂單</a:t>
            </a:r>
          </a:p>
          <a:p>
            <a:pPr lvl="1">
              <a:lnSpc>
                <a:spcPct val="110000"/>
              </a:lnSpc>
            </a:pPr>
            <a:r>
              <a:rPr lang="zh-CN" altLang="en-US" sz="2000" dirty="0">
                <a:latin typeface="Meiryo" panose="020B0604030504040204" pitchFamily="34" charset="-128"/>
                <a:ea typeface="Meiryo" panose="020B0604030504040204" pitchFamily="34" charset="-128"/>
              </a:rPr>
              <a:t>進行付款</a:t>
            </a:r>
          </a:p>
          <a:p>
            <a:pPr lvl="1">
              <a:lnSpc>
                <a:spcPct val="110000"/>
              </a:lnSpc>
            </a:pPr>
            <a:r>
              <a:rPr lang="zh-CN" altLang="en-US" sz="2000" dirty="0">
                <a:latin typeface="Meiryo" panose="020B0604030504040204" pitchFamily="34" charset="-128"/>
                <a:ea typeface="Meiryo" panose="020B0604030504040204" pitchFamily="34" charset="-128"/>
              </a:rPr>
              <a:t>存取發票</a:t>
            </a:r>
          </a:p>
          <a:p>
            <a:pPr lvl="1">
              <a:lnSpc>
                <a:spcPct val="110000"/>
              </a:lnSpc>
            </a:pPr>
            <a:r>
              <a:rPr lang="zh-CN" altLang="en-US" sz="2000" dirty="0">
                <a:latin typeface="Meiryo" panose="020B0604030504040204" pitchFamily="34" charset="-128"/>
                <a:ea typeface="Meiryo" panose="020B0604030504040204" pitchFamily="34" charset="-128"/>
              </a:rPr>
              <a:t>存取支援案例</a:t>
            </a:r>
          </a:p>
          <a:p>
            <a:pPr lvl="1">
              <a:lnSpc>
                <a:spcPct val="110000"/>
              </a:lnSpc>
            </a:pPr>
            <a:r>
              <a:rPr lang="zh-CN" altLang="en-US" sz="2000" dirty="0">
                <a:latin typeface="Meiryo" panose="020B0604030504040204" pitchFamily="34" charset="-128"/>
                <a:ea typeface="Meiryo" panose="020B0604030504040204" pitchFamily="34" charset="-128"/>
              </a:rPr>
              <a:t>提交意見回饋</a:t>
            </a:r>
          </a:p>
          <a:p>
            <a:pPr lvl="1">
              <a:lnSpc>
                <a:spcPct val="110000"/>
              </a:lnSpc>
            </a:pPr>
            <a:r>
              <a:rPr lang="zh-CN" altLang="en-US" sz="2000" dirty="0">
                <a:latin typeface="Meiryo" panose="020B0604030504040204" pitchFamily="34" charset="-128"/>
                <a:ea typeface="Meiryo" panose="020B0604030504040204" pitchFamily="34" charset="-128"/>
              </a:rPr>
              <a:t>設定電子郵件喜好設定</a:t>
            </a:r>
          </a:p>
        </p:txBody>
      </p:sp>
    </p:spTree>
    <p:extLst>
      <p:ext uri="{BB962C8B-B14F-4D97-AF65-F5344CB8AC3E}">
        <p14:creationId xmlns:p14="http://schemas.microsoft.com/office/powerpoint/2010/main" val="1003462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7309-4EF0-2146-8849-A8EC9FB89770}"/>
              </a:ext>
            </a:extLst>
          </p:cNvPr>
          <p:cNvSpPr>
            <a:spLocks noGrp="1"/>
          </p:cNvSpPr>
          <p:nvPr>
            <p:ph type="title"/>
          </p:nvPr>
        </p:nvSpPr>
        <p:spPr/>
        <p:txBody>
          <a:bodyPr/>
          <a:lstStyle/>
          <a:p>
            <a:r>
              <a:rPr lang="zh-CN" altLang="en-US" dirty="0"/>
              <a:t>帳戶類型</a:t>
            </a:r>
            <a:endParaRPr lang="en-US" dirty="0"/>
          </a:p>
        </p:txBody>
      </p:sp>
      <p:sp>
        <p:nvSpPr>
          <p:cNvPr id="4" name="Rectangle 3">
            <a:extLst>
              <a:ext uri="{FF2B5EF4-FFF2-40B4-BE49-F238E27FC236}">
                <a16:creationId xmlns:a16="http://schemas.microsoft.com/office/drawing/2014/main" id="{99D7DD8E-71E7-8843-A448-BBFD73B95E4D}"/>
              </a:ext>
            </a:extLst>
          </p:cNvPr>
          <p:cNvSpPr/>
          <p:nvPr/>
        </p:nvSpPr>
        <p:spPr>
          <a:xfrm>
            <a:off x="78378" y="1251221"/>
            <a:ext cx="2381446" cy="2800767"/>
          </a:xfrm>
          <a:prstGeom prst="rect">
            <a:avLst/>
          </a:prstGeom>
        </p:spPr>
        <p:txBody>
          <a:bodyPr wrap="square">
            <a:spAutoFit/>
          </a:bodyPr>
          <a:lstStyle/>
          <a:p>
            <a:r>
              <a:rPr lang="en-US" sz="1600" dirty="0">
                <a:solidFill>
                  <a:srgbClr val="2D3F49"/>
                </a:solidFill>
                <a:latin typeface="Meiryo" panose="020B0604030504040204" pitchFamily="34" charset="-128"/>
                <a:ea typeface="Meiryo" panose="020B0604030504040204" pitchFamily="34" charset="-128"/>
              </a:rPr>
              <a:t>IBM Cloud </a:t>
            </a:r>
            <a:r>
              <a:rPr lang="zh-CN" altLang="en-US" sz="1600" dirty="0">
                <a:solidFill>
                  <a:srgbClr val="2D3F49"/>
                </a:solidFill>
                <a:latin typeface="Meiryo" panose="020B0604030504040204" pitchFamily="34" charset="-128"/>
                <a:ea typeface="Meiryo" panose="020B0604030504040204" pitchFamily="34" charset="-128"/>
              </a:rPr>
              <a:t>有三種不同的帳戶類型：「精簡」、「隨收隨付制」及「訂閱」。只要進行註冊，您就會取得一個免費的「精簡」帳戶。「隨收隨付制」和「訂閱」是計費帳戶選項，每個選項都提供不同的特性。請比較每個帳戶，並選擇最符合您需求的帳戶。</a:t>
            </a:r>
            <a:endParaRPr lang="en-US" sz="1600" dirty="0">
              <a:latin typeface="Meiryo" panose="020B0604030504040204" pitchFamily="34" charset="-128"/>
              <a:ea typeface="Meiryo" panose="020B0604030504040204" pitchFamily="34" charset="-128"/>
            </a:endParaRPr>
          </a:p>
        </p:txBody>
      </p:sp>
      <p:pic>
        <p:nvPicPr>
          <p:cNvPr id="5" name="Picture 4">
            <a:extLst>
              <a:ext uri="{FF2B5EF4-FFF2-40B4-BE49-F238E27FC236}">
                <a16:creationId xmlns:a16="http://schemas.microsoft.com/office/drawing/2014/main" id="{4DFBF5EA-2A7D-6849-B150-E8E642013AE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59823" y="1251221"/>
            <a:ext cx="6684177" cy="5090201"/>
          </a:xfrm>
          <a:prstGeom prst="rect">
            <a:avLst/>
          </a:prstGeom>
        </p:spPr>
      </p:pic>
    </p:spTree>
    <p:extLst>
      <p:ext uri="{BB962C8B-B14F-4D97-AF65-F5344CB8AC3E}">
        <p14:creationId xmlns:p14="http://schemas.microsoft.com/office/powerpoint/2010/main" val="2522965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B9C95-DDB2-6645-A589-7F56110CF280}"/>
              </a:ext>
            </a:extLst>
          </p:cNvPr>
          <p:cNvSpPr>
            <a:spLocks noGrp="1"/>
          </p:cNvSpPr>
          <p:nvPr>
            <p:ph type="title"/>
          </p:nvPr>
        </p:nvSpPr>
        <p:spPr/>
        <p:txBody>
          <a:bodyPr/>
          <a:lstStyle/>
          <a:p>
            <a:r>
              <a:rPr lang="zh-CN" altLang="en-US" dirty="0"/>
              <a:t>新功能</a:t>
            </a:r>
            <a:r>
              <a:rPr lang="en-US" altLang="zh-CN" dirty="0"/>
              <a:t>:</a:t>
            </a:r>
            <a:r>
              <a:rPr lang="zh-TW" altLang="en-US" dirty="0"/>
              <a:t> </a:t>
            </a:r>
            <a:r>
              <a:rPr lang="en-US" altLang="zh-TW" dirty="0"/>
              <a:t>Enterprise</a:t>
            </a:r>
            <a:endParaRPr lang="en-US" dirty="0"/>
          </a:p>
        </p:txBody>
      </p:sp>
      <p:sp>
        <p:nvSpPr>
          <p:cNvPr id="3" name="Content Placeholder 2">
            <a:extLst>
              <a:ext uri="{FF2B5EF4-FFF2-40B4-BE49-F238E27FC236}">
                <a16:creationId xmlns:a16="http://schemas.microsoft.com/office/drawing/2014/main" id="{D19527C7-2A7D-9F4C-A652-DFB4557EEA7C}"/>
              </a:ext>
            </a:extLst>
          </p:cNvPr>
          <p:cNvSpPr>
            <a:spLocks noGrp="1"/>
          </p:cNvSpPr>
          <p:nvPr>
            <p:ph idx="1"/>
          </p:nvPr>
        </p:nvSpPr>
        <p:spPr>
          <a:xfrm>
            <a:off x="341194" y="1734186"/>
            <a:ext cx="8475260" cy="4351338"/>
          </a:xfrm>
        </p:spPr>
        <p:txBody>
          <a:bodyPr>
            <a:normAutofit/>
          </a:bodyPr>
          <a:lstStyle/>
          <a:p>
            <a:pPr marL="0" indent="0">
              <a:buNone/>
            </a:pPr>
            <a:r>
              <a:rPr lang="en-US" sz="2000" dirty="0"/>
              <a:t>IBM Cloud™</a:t>
            </a:r>
            <a:r>
              <a:rPr lang="zh-TW" altLang="en-US" sz="2000" dirty="0"/>
              <a:t> </a:t>
            </a:r>
            <a:r>
              <a:rPr lang="en-US" altLang="zh-TW" sz="2000" dirty="0"/>
              <a:t>Enterprise </a:t>
            </a:r>
            <a:r>
              <a:rPr lang="zh-CN" altLang="en-US" sz="2000" dirty="0"/>
              <a:t>提供了一種集中管理多個帳戶的計費和資源使用的方法。在企業內部，您可以創建多層帳戶層次結構，並在企業級別管理所有帳戶的計費和付款。 與使用多個獨立帳戶相比，企業提供以下主要優勢： 集中帳戶管理：</a:t>
            </a:r>
            <a:endParaRPr lang="en-US" altLang="zh-CN" sz="2000" dirty="0"/>
          </a:p>
          <a:p>
            <a:r>
              <a:rPr lang="zh-CN" altLang="en-US" sz="2000" dirty="0"/>
              <a:t>一目了然地查看整個企業層次結構，無需切換帳戶。您可以直接在企業中添加現有帳戶或創建新帳戶。 </a:t>
            </a:r>
            <a:endParaRPr lang="en-US" altLang="zh-CN" sz="2000" dirty="0"/>
          </a:p>
          <a:p>
            <a:r>
              <a:rPr lang="zh-CN" altLang="en-US" sz="2000" dirty="0"/>
              <a:t>合併訂閱計費：從單一視圖跟踪所有帳戶的訂閱和信用支出。您的訂閱信用額匯集在一起，並在企業中的帳戶之間共享。</a:t>
            </a:r>
            <a:endParaRPr lang="en-US" altLang="zh-CN" sz="2000" dirty="0"/>
          </a:p>
          <a:p>
            <a:r>
              <a:rPr lang="zh-CN" altLang="en-US" sz="2000" dirty="0"/>
              <a:t> 自上而下的使用情況報告：您可以在企業帳戶中查看企業中按帳戶組組織的所有帳戶的使用情況。</a:t>
            </a:r>
            <a:endParaRPr lang="en-US" sz="2000" dirty="0"/>
          </a:p>
        </p:txBody>
      </p:sp>
    </p:spTree>
    <p:extLst>
      <p:ext uri="{BB962C8B-B14F-4D97-AF65-F5344CB8AC3E}">
        <p14:creationId xmlns:p14="http://schemas.microsoft.com/office/powerpoint/2010/main" val="3292089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0BE39B-B1FB-614F-B64E-B479710134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6603" y="1546840"/>
            <a:ext cx="8710862" cy="3707547"/>
          </a:xfrm>
          <a:prstGeom prst="rect">
            <a:avLst/>
          </a:prstGeom>
        </p:spPr>
      </p:pic>
      <p:sp>
        <p:nvSpPr>
          <p:cNvPr id="5" name="Title 1">
            <a:extLst>
              <a:ext uri="{FF2B5EF4-FFF2-40B4-BE49-F238E27FC236}">
                <a16:creationId xmlns:a16="http://schemas.microsoft.com/office/drawing/2014/main" id="{F1E4AA6E-3538-E944-BD55-CC650C9916B8}"/>
              </a:ext>
            </a:extLst>
          </p:cNvPr>
          <p:cNvSpPr>
            <a:spLocks noGrp="1"/>
          </p:cNvSpPr>
          <p:nvPr>
            <p:ph type="title"/>
          </p:nvPr>
        </p:nvSpPr>
        <p:spPr>
          <a:xfrm>
            <a:off x="667839" y="273687"/>
            <a:ext cx="7886700" cy="1325563"/>
          </a:xfrm>
        </p:spPr>
        <p:txBody>
          <a:bodyPr/>
          <a:lstStyle/>
          <a:p>
            <a:r>
              <a:rPr lang="zh-CN" altLang="en-US" dirty="0"/>
              <a:t>層級關係</a:t>
            </a:r>
            <a:endParaRPr lang="en-US" dirty="0"/>
          </a:p>
        </p:txBody>
      </p:sp>
    </p:spTree>
    <p:extLst>
      <p:ext uri="{BB962C8B-B14F-4D97-AF65-F5344CB8AC3E}">
        <p14:creationId xmlns:p14="http://schemas.microsoft.com/office/powerpoint/2010/main" val="1628244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0B74-613A-BD43-A986-BB6F017D15CD}"/>
              </a:ext>
            </a:extLst>
          </p:cNvPr>
          <p:cNvSpPr>
            <a:spLocks noGrp="1"/>
          </p:cNvSpPr>
          <p:nvPr>
            <p:ph type="title"/>
          </p:nvPr>
        </p:nvSpPr>
        <p:spPr/>
        <p:txBody>
          <a:bodyPr/>
          <a:lstStyle/>
          <a:p>
            <a:r>
              <a:rPr lang="zh-CN" altLang="en-US" dirty="0"/>
              <a:t>帳單費用管理</a:t>
            </a:r>
            <a:endParaRPr lang="en-US" dirty="0"/>
          </a:p>
        </p:txBody>
      </p:sp>
      <p:pic>
        <p:nvPicPr>
          <p:cNvPr id="5" name="Picture 4">
            <a:extLst>
              <a:ext uri="{FF2B5EF4-FFF2-40B4-BE49-F238E27FC236}">
                <a16:creationId xmlns:a16="http://schemas.microsoft.com/office/drawing/2014/main" id="{DC327F50-C5A5-BD47-B1BC-E3CE5A8E59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8650" y="1381724"/>
            <a:ext cx="7886700" cy="4094552"/>
          </a:xfrm>
          <a:prstGeom prst="rect">
            <a:avLst/>
          </a:prstGeom>
        </p:spPr>
      </p:pic>
    </p:spTree>
    <p:extLst>
      <p:ext uri="{BB962C8B-B14F-4D97-AF65-F5344CB8AC3E}">
        <p14:creationId xmlns:p14="http://schemas.microsoft.com/office/powerpoint/2010/main" val="2444191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DC3E-8862-D841-AF05-5F33C1799A35}"/>
              </a:ext>
            </a:extLst>
          </p:cNvPr>
          <p:cNvSpPr>
            <a:spLocks noGrp="1"/>
          </p:cNvSpPr>
          <p:nvPr>
            <p:ph type="title"/>
          </p:nvPr>
        </p:nvSpPr>
        <p:spPr/>
        <p:txBody>
          <a:bodyPr/>
          <a:lstStyle/>
          <a:p>
            <a:r>
              <a:rPr lang="zh-CN" altLang="en-US" dirty="0"/>
              <a:t>所有資源費用關聯至用戶並統計</a:t>
            </a:r>
            <a:endParaRPr lang="en-US" dirty="0"/>
          </a:p>
        </p:txBody>
      </p:sp>
      <p:grpSp>
        <p:nvGrpSpPr>
          <p:cNvPr id="7" name="Group 6">
            <a:extLst>
              <a:ext uri="{FF2B5EF4-FFF2-40B4-BE49-F238E27FC236}">
                <a16:creationId xmlns:a16="http://schemas.microsoft.com/office/drawing/2014/main" id="{5610492F-000F-7049-8D95-0DADFB072D2C}"/>
              </a:ext>
            </a:extLst>
          </p:cNvPr>
          <p:cNvGrpSpPr/>
          <p:nvPr/>
        </p:nvGrpSpPr>
        <p:grpSpPr>
          <a:xfrm>
            <a:off x="1187355" y="1669770"/>
            <a:ext cx="7165075" cy="4627903"/>
            <a:chOff x="1869743" y="2134156"/>
            <a:chExt cx="4474711" cy="2890204"/>
          </a:xfrm>
        </p:grpSpPr>
        <p:pic>
          <p:nvPicPr>
            <p:cNvPr id="4" name="Picture 3">
              <a:extLst>
                <a:ext uri="{FF2B5EF4-FFF2-40B4-BE49-F238E27FC236}">
                  <a16:creationId xmlns:a16="http://schemas.microsoft.com/office/drawing/2014/main" id="{51F9594D-AB7B-DA40-AB38-8D87A50D499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07098" y="2134156"/>
              <a:ext cx="1897039" cy="1294844"/>
            </a:xfrm>
            <a:prstGeom prst="rect">
              <a:avLst/>
            </a:prstGeom>
          </p:spPr>
        </p:pic>
        <p:pic>
          <p:nvPicPr>
            <p:cNvPr id="5" name="Picture 4">
              <a:extLst>
                <a:ext uri="{FF2B5EF4-FFF2-40B4-BE49-F238E27FC236}">
                  <a16:creationId xmlns:a16="http://schemas.microsoft.com/office/drawing/2014/main" id="{FF843FAE-E5C5-BA4D-AED3-DC21250F17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69743" y="2134156"/>
              <a:ext cx="1910687" cy="1294844"/>
            </a:xfrm>
            <a:prstGeom prst="rect">
              <a:avLst/>
            </a:prstGeom>
          </p:spPr>
        </p:pic>
        <p:pic>
          <p:nvPicPr>
            <p:cNvPr id="6" name="Picture 5">
              <a:extLst>
                <a:ext uri="{FF2B5EF4-FFF2-40B4-BE49-F238E27FC236}">
                  <a16:creationId xmlns:a16="http://schemas.microsoft.com/office/drawing/2014/main" id="{EAD6D165-D822-3B45-93B0-BC7A8C72780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69743" y="3729516"/>
              <a:ext cx="4474711" cy="1294844"/>
            </a:xfrm>
            <a:prstGeom prst="rect">
              <a:avLst/>
            </a:prstGeom>
          </p:spPr>
        </p:pic>
      </p:grpSp>
    </p:spTree>
    <p:extLst>
      <p:ext uri="{BB962C8B-B14F-4D97-AF65-F5344CB8AC3E}">
        <p14:creationId xmlns:p14="http://schemas.microsoft.com/office/powerpoint/2010/main" val="728890801"/>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TotalTime>
  <Words>1323</Words>
  <Application>Microsoft Macintosh PowerPoint</Application>
  <PresentationFormat>On-screen Show (4:3)</PresentationFormat>
  <Paragraphs>130</Paragraphs>
  <Slides>23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ibm-plex-sans</vt:lpstr>
      <vt:lpstr>Meiryo</vt:lpstr>
      <vt:lpstr>Arial</vt:lpstr>
      <vt:lpstr>Calibri</vt:lpstr>
      <vt:lpstr>Calibri Light</vt:lpstr>
      <vt:lpstr>IBM Plex Sans</vt:lpstr>
      <vt:lpstr>Office 佈景主題</vt:lpstr>
      <vt:lpstr>PowerPoint Presentation</vt:lpstr>
      <vt:lpstr>IBM Cloud Portal &amp; Object Storage</vt:lpstr>
      <vt:lpstr>PowerPoint Presentation</vt:lpstr>
      <vt:lpstr>導覽IBM Cloud 雲平台介面</vt:lpstr>
      <vt:lpstr>帳戶類型</vt:lpstr>
      <vt:lpstr>新功能: Enterprise</vt:lpstr>
      <vt:lpstr>層級關係</vt:lpstr>
      <vt:lpstr>帳單費用管理</vt:lpstr>
      <vt:lpstr>所有資源費用關聯至用戶並統計</vt:lpstr>
      <vt:lpstr>在進入帳戶與權限管理(IAM)前，</vt:lpstr>
      <vt:lpstr>PowerPoint Presentation</vt:lpstr>
      <vt:lpstr>帳號控管與權限設定(IAM)</vt:lpstr>
      <vt:lpstr>角色與權限說明</vt:lpstr>
      <vt:lpstr>PowerPoint Presentation</vt:lpstr>
      <vt:lpstr>PowerPoint Presentation</vt:lpstr>
      <vt:lpstr>實際操作:</vt:lpstr>
      <vt:lpstr>C.O.S.  Cloud Object Storage</vt:lpstr>
      <vt:lpstr>為何我們需要Cloud Object Storage</vt:lpstr>
      <vt:lpstr>領先的高速資料傳送效能 - Aspera  [預設內建]</vt:lpstr>
      <vt:lpstr>針對數據的 保護性 彈性 連續性</vt:lpstr>
      <vt:lpstr>COS 實作</vt:lpstr>
      <vt:lpstr>重點鏈結:</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Jessie Chang 張瑋</dc:creator>
  <cp:lastModifiedBy>Owen Chen</cp:lastModifiedBy>
  <cp:revision>32</cp:revision>
  <dcterms:created xsi:type="dcterms:W3CDTF">2019-07-29T06:58:22Z</dcterms:created>
  <dcterms:modified xsi:type="dcterms:W3CDTF">2019-08-06T18:03:21Z</dcterms:modified>
</cp:coreProperties>
</file>